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3"/>
    <p:sldId id="257" r:id="rId54"/>
    <p:sldId id="258" r:id="rId55"/>
    <p:sldId id="259" r:id="rId56"/>
    <p:sldId id="260" r:id="rId57"/>
    <p:sldId id="261" r:id="rId58"/>
    <p:sldId id="262" r:id="rId59"/>
    <p:sldId id="263" r:id="rId60"/>
    <p:sldId id="264" r:id="rId61"/>
    <p:sldId id="265" r:id="rId62"/>
    <p:sldId id="266" r:id="rId63"/>
    <p:sldId id="267" r:id="rId64"/>
    <p:sldId id="268" r:id="rId65"/>
    <p:sldId id="269" r:id="rId66"/>
    <p:sldId id="270" r:id="rId67"/>
    <p:sldId id="271" r:id="rId68"/>
    <p:sldId id="272" r:id="rId69"/>
    <p:sldId id="273" r:id="rId70"/>
    <p:sldId id="274" r:id="rId71"/>
    <p:sldId id="275" r:id="rId72"/>
    <p:sldId id="276" r:id="rId73"/>
    <p:sldId id="277" r:id="rId74"/>
    <p:sldId id="278" r:id="rId75"/>
    <p:sldId id="279" r:id="rId76"/>
    <p:sldId id="280" r:id="rId77"/>
    <p:sldId id="281" r:id="rId78"/>
    <p:sldId id="282" r:id="rId79"/>
    <p:sldId id="283" r:id="rId80"/>
    <p:sldId id="284" r:id="rId81"/>
    <p:sldId id="285" r:id="rId82"/>
    <p:sldId id="286" r:id="rId83"/>
  </p:sldIdLst>
  <p:sldSz cx="18288000" cy="10287000"/>
  <p:notesSz cx="6858000" cy="9144000"/>
  <p:embeddedFontLst>
    <p:embeddedFont>
      <p:font typeface="Yellowtail" charset="1" panose="02000503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Garet" charset="1" panose="00000000000000000000"/>
      <p:regular r:id="rId11"/>
    </p:embeddedFont>
    <p:embeddedFont>
      <p:font typeface="Garet Bold" charset="1" panose="00000000000000000000"/>
      <p:regular r:id="rId12"/>
    </p:embeddedFont>
    <p:embeddedFont>
      <p:font typeface="Garet Italics" charset="1" panose="00000000000000000000"/>
      <p:regular r:id="rId13"/>
    </p:embeddedFont>
    <p:embeddedFont>
      <p:font typeface="Garet Bold Italics" charset="1" panose="00000000000000000000"/>
      <p:regular r:id="rId14"/>
    </p:embeddedFont>
    <p:embeddedFont>
      <p:font typeface="Garet Light" charset="1" panose="00000000000000000000"/>
      <p:regular r:id="rId15"/>
    </p:embeddedFont>
    <p:embeddedFont>
      <p:font typeface="Garet Ultra-Bold" charset="1" panose="00000000000000000000"/>
      <p:regular r:id="rId16"/>
    </p:embeddedFont>
    <p:embeddedFont>
      <p:font typeface="Garet Ultra-Bold Italics" charset="1" panose="00000000000000000000"/>
      <p:regular r:id="rId17"/>
    </p:embeddedFont>
    <p:embeddedFont>
      <p:font typeface="Garet Heavy" charset="1" panose="00000000000000000000"/>
      <p:regular r:id="rId18"/>
    </p:embeddedFont>
    <p:embeddedFont>
      <p:font typeface="Garet Heavy Italics" charset="1" panose="00000000000000000000"/>
      <p:regular r:id="rId19"/>
    </p:embeddedFont>
    <p:embeddedFont>
      <p:font typeface="Canva Sans" charset="1" panose="020B0503030501040103"/>
      <p:regular r:id="rId20"/>
    </p:embeddedFont>
    <p:embeddedFont>
      <p:font typeface="Canva Sans Bold" charset="1" panose="020B0803030501040103"/>
      <p:regular r:id="rId21"/>
    </p:embeddedFont>
    <p:embeddedFont>
      <p:font typeface="Canva Sans Italics" charset="1" panose="020B0503030501040103"/>
      <p:regular r:id="rId22"/>
    </p:embeddedFont>
    <p:embeddedFont>
      <p:font typeface="Canva Sans Bold Italics" charset="1" panose="020B0803030501040103"/>
      <p:regular r:id="rId23"/>
    </p:embeddedFont>
    <p:embeddedFont>
      <p:font typeface="Canva Sans Medium" charset="1" panose="020B0603030501040103"/>
      <p:regular r:id="rId24"/>
    </p:embeddedFont>
    <p:embeddedFont>
      <p:font typeface="Canva Sans Medium Italics" charset="1" panose="020B0603030501040103"/>
      <p:regular r:id="rId25"/>
    </p:embeddedFont>
    <p:embeddedFont>
      <p:font typeface="Poppins" charset="1" panose="00000500000000000000"/>
      <p:regular r:id="rId26"/>
    </p:embeddedFont>
    <p:embeddedFont>
      <p:font typeface="Poppins Bold" charset="1" panose="00000800000000000000"/>
      <p:regular r:id="rId27"/>
    </p:embeddedFont>
    <p:embeddedFont>
      <p:font typeface="Poppins Italics" charset="1" panose="00000500000000000000"/>
      <p:regular r:id="rId28"/>
    </p:embeddedFont>
    <p:embeddedFont>
      <p:font typeface="Poppins Bold Italics" charset="1" panose="00000800000000000000"/>
      <p:regular r:id="rId29"/>
    </p:embeddedFont>
    <p:embeddedFont>
      <p:font typeface="Poppins Thin" charset="1" panose="00000300000000000000"/>
      <p:regular r:id="rId30"/>
    </p:embeddedFont>
    <p:embeddedFont>
      <p:font typeface="Poppins Thin Italics" charset="1" panose="00000300000000000000"/>
      <p:regular r:id="rId31"/>
    </p:embeddedFont>
    <p:embeddedFont>
      <p:font typeface="Poppins Extra-Light" charset="1" panose="00000300000000000000"/>
      <p:regular r:id="rId32"/>
    </p:embeddedFont>
    <p:embeddedFont>
      <p:font typeface="Poppins Extra-Light Italics" charset="1" panose="00000300000000000000"/>
      <p:regular r:id="rId33"/>
    </p:embeddedFont>
    <p:embeddedFont>
      <p:font typeface="Poppins Light" charset="1" panose="00000400000000000000"/>
      <p:regular r:id="rId34"/>
    </p:embeddedFont>
    <p:embeddedFont>
      <p:font typeface="Poppins Light Italics" charset="1" panose="00000400000000000000"/>
      <p:regular r:id="rId35"/>
    </p:embeddedFont>
    <p:embeddedFont>
      <p:font typeface="Poppins Medium" charset="1" panose="00000600000000000000"/>
      <p:regular r:id="rId36"/>
    </p:embeddedFont>
    <p:embeddedFont>
      <p:font typeface="Poppins Medium Italics" charset="1" panose="00000600000000000000"/>
      <p:regular r:id="rId37"/>
    </p:embeddedFont>
    <p:embeddedFont>
      <p:font typeface="Poppins Semi-Bold" charset="1" panose="00000700000000000000"/>
      <p:regular r:id="rId38"/>
    </p:embeddedFont>
    <p:embeddedFont>
      <p:font typeface="Poppins Semi-Bold Italics" charset="1" panose="00000700000000000000"/>
      <p:regular r:id="rId39"/>
    </p:embeddedFont>
    <p:embeddedFont>
      <p:font typeface="Poppins Ultra-Bold" charset="1" panose="00000900000000000000"/>
      <p:regular r:id="rId40"/>
    </p:embeddedFont>
    <p:embeddedFont>
      <p:font typeface="Poppins Ultra-Bold Italics" charset="1" panose="00000900000000000000"/>
      <p:regular r:id="rId41"/>
    </p:embeddedFont>
    <p:embeddedFont>
      <p:font typeface="Poppins Heavy" charset="1" panose="00000A00000000000000"/>
      <p:regular r:id="rId42"/>
    </p:embeddedFont>
    <p:embeddedFont>
      <p:font typeface="Poppins Heavy Italics" charset="1" panose="00000A00000000000000"/>
      <p:regular r:id="rId43"/>
    </p:embeddedFont>
    <p:embeddedFont>
      <p:font typeface="Cocomat Pro" charset="1" panose="00000500000000000000"/>
      <p:regular r:id="rId44"/>
    </p:embeddedFont>
    <p:embeddedFont>
      <p:font typeface="Cocomat Pro Bold" charset="1" panose="00000700000000000000"/>
      <p:regular r:id="rId45"/>
    </p:embeddedFont>
    <p:embeddedFont>
      <p:font typeface="Cocomat Pro Italics" charset="1" panose="00000500000000000000"/>
      <p:regular r:id="rId46"/>
    </p:embeddedFont>
    <p:embeddedFont>
      <p:font typeface="Cocomat Pro Bold Italics" charset="1" panose="00000700000000000000"/>
      <p:regular r:id="rId47"/>
    </p:embeddedFont>
    <p:embeddedFont>
      <p:font typeface="Cocomat Pro Thin" charset="1" panose="00000200000000000000"/>
      <p:regular r:id="rId48"/>
    </p:embeddedFont>
    <p:embeddedFont>
      <p:font typeface="Cocomat Pro Thin Italics" charset="1" panose="00000200000000000000"/>
      <p:regular r:id="rId49"/>
    </p:embeddedFont>
    <p:embeddedFont>
      <p:font typeface="Cocomat Pro Heavy" charset="1" panose="00000A00000000000000"/>
      <p:regular r:id="rId50"/>
    </p:embeddedFont>
    <p:embeddedFont>
      <p:font typeface="Cocomat Pro Heavy Italics" charset="1" panose="00000A00000000000000"/>
      <p:regular r:id="rId51"/>
    </p:embeddedFont>
    <p:embeddedFont>
      <p:font typeface="Noot" charset="1" panose="00000000000000000000"/>
      <p:regular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slides/slide1.xml" Type="http://schemas.openxmlformats.org/officeDocument/2006/relationships/slide"/><Relationship Id="rId54" Target="slides/slide2.xml" Type="http://schemas.openxmlformats.org/officeDocument/2006/relationships/slide"/><Relationship Id="rId55" Target="slides/slide3.xml" Type="http://schemas.openxmlformats.org/officeDocument/2006/relationships/slide"/><Relationship Id="rId56" Target="slides/slide4.xml" Type="http://schemas.openxmlformats.org/officeDocument/2006/relationships/slide"/><Relationship Id="rId57" Target="slides/slide5.xml" Type="http://schemas.openxmlformats.org/officeDocument/2006/relationships/slide"/><Relationship Id="rId58" Target="slides/slide6.xml" Type="http://schemas.openxmlformats.org/officeDocument/2006/relationships/slide"/><Relationship Id="rId59" Target="slides/slide7.xml" Type="http://schemas.openxmlformats.org/officeDocument/2006/relationships/slide"/><Relationship Id="rId6" Target="fonts/font6.fntdata" Type="http://schemas.openxmlformats.org/officeDocument/2006/relationships/font"/><Relationship Id="rId60" Target="slides/slide8.xml" Type="http://schemas.openxmlformats.org/officeDocument/2006/relationships/slide"/><Relationship Id="rId61" Target="slides/slide9.xml" Type="http://schemas.openxmlformats.org/officeDocument/2006/relationships/slide"/><Relationship Id="rId62" Target="slides/slide10.xml" Type="http://schemas.openxmlformats.org/officeDocument/2006/relationships/slide"/><Relationship Id="rId63" Target="slides/slide11.xml" Type="http://schemas.openxmlformats.org/officeDocument/2006/relationships/slide"/><Relationship Id="rId64" Target="slides/slide12.xml" Type="http://schemas.openxmlformats.org/officeDocument/2006/relationships/slide"/><Relationship Id="rId65" Target="slides/slide13.xml" Type="http://schemas.openxmlformats.org/officeDocument/2006/relationships/slide"/><Relationship Id="rId66" Target="slides/slide14.xml" Type="http://schemas.openxmlformats.org/officeDocument/2006/relationships/slide"/><Relationship Id="rId67" Target="slides/slide15.xml" Type="http://schemas.openxmlformats.org/officeDocument/2006/relationships/slide"/><Relationship Id="rId68" Target="slides/slide16.xml" Type="http://schemas.openxmlformats.org/officeDocument/2006/relationships/slide"/><Relationship Id="rId69" Target="slides/slide17.xml" Type="http://schemas.openxmlformats.org/officeDocument/2006/relationships/slide"/><Relationship Id="rId7" Target="fonts/font7.fntdata" Type="http://schemas.openxmlformats.org/officeDocument/2006/relationships/font"/><Relationship Id="rId70" Target="slides/slide18.xml" Type="http://schemas.openxmlformats.org/officeDocument/2006/relationships/slide"/><Relationship Id="rId71" Target="slides/slide19.xml" Type="http://schemas.openxmlformats.org/officeDocument/2006/relationships/slide"/><Relationship Id="rId72" Target="slides/slide20.xml" Type="http://schemas.openxmlformats.org/officeDocument/2006/relationships/slide"/><Relationship Id="rId73" Target="slides/slide21.xml" Type="http://schemas.openxmlformats.org/officeDocument/2006/relationships/slide"/><Relationship Id="rId74" Target="slides/slide22.xml" Type="http://schemas.openxmlformats.org/officeDocument/2006/relationships/slide"/><Relationship Id="rId75" Target="slides/slide23.xml" Type="http://schemas.openxmlformats.org/officeDocument/2006/relationships/slide"/><Relationship Id="rId76" Target="slides/slide24.xml" Type="http://schemas.openxmlformats.org/officeDocument/2006/relationships/slide"/><Relationship Id="rId77" Target="slides/slide25.xml" Type="http://schemas.openxmlformats.org/officeDocument/2006/relationships/slide"/><Relationship Id="rId78" Target="slides/slide26.xml" Type="http://schemas.openxmlformats.org/officeDocument/2006/relationships/slide"/><Relationship Id="rId79" Target="slides/slide27.xml" Type="http://schemas.openxmlformats.org/officeDocument/2006/relationships/slide"/><Relationship Id="rId8" Target="fonts/font8.fntdata" Type="http://schemas.openxmlformats.org/officeDocument/2006/relationships/font"/><Relationship Id="rId80" Target="slides/slide28.xml" Type="http://schemas.openxmlformats.org/officeDocument/2006/relationships/slide"/><Relationship Id="rId81" Target="slides/slide29.xml" Type="http://schemas.openxmlformats.org/officeDocument/2006/relationships/slide"/><Relationship Id="rId82" Target="slides/slide30.xml" Type="http://schemas.openxmlformats.org/officeDocument/2006/relationships/slide"/><Relationship Id="rId83" Target="slides/slide31.xml" Type="http://schemas.openxmlformats.org/officeDocument/2006/relationships/slide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gif>
</file>

<file path=ppt/media/image21.png>
</file>

<file path=ppt/media/image22.svg>
</file>

<file path=ppt/media/image23.gif>
</file>

<file path=ppt/media/image24.gif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png>
</file>

<file path=ppt/media/image42.gif>
</file>

<file path=ppt/media/image43.png>
</file>

<file path=ppt/media/image44.png>
</file>

<file path=ppt/media/image45.png>
</file>

<file path=ppt/media/image46.pn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55.png>
</file>

<file path=ppt/media/image56.png>
</file>

<file path=ppt/media/image57.svg>
</file>

<file path=ppt/media/image58.png>
</file>

<file path=ppt/media/image59.svg>
</file>

<file path=ppt/media/image6.sv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gif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gif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29.png" Type="http://schemas.openxmlformats.org/officeDocument/2006/relationships/image"/><Relationship Id="rId7" Target="../media/image30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../media/image33.png" Type="http://schemas.openxmlformats.org/officeDocument/2006/relationships/image"/><Relationship Id="rId5" Target="../media/image34.png" Type="http://schemas.openxmlformats.org/officeDocument/2006/relationships/image"/><Relationship Id="rId6" Target="../media/image35.svg" Type="http://schemas.openxmlformats.org/officeDocument/2006/relationships/image"/><Relationship Id="rId7" Target="../media/image25.png" Type="http://schemas.openxmlformats.org/officeDocument/2006/relationships/image"/><Relationship Id="rId8" Target="../media/image26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svg" Type="http://schemas.openxmlformats.org/officeDocument/2006/relationships/image"/><Relationship Id="rId4" Target="../media/image38.png" Type="http://schemas.openxmlformats.org/officeDocument/2006/relationships/image"/><Relationship Id="rId5" Target="../media/image39.svg" Type="http://schemas.openxmlformats.org/officeDocument/2006/relationships/image"/><Relationship Id="rId6" Target="../media/image40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1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gif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40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3.png" Type="http://schemas.openxmlformats.org/officeDocument/2006/relationships/image"/><Relationship Id="rId3" Target="../media/image44.png" Type="http://schemas.openxmlformats.org/officeDocument/2006/relationships/image"/><Relationship Id="rId4" Target="../media/image45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svg" Type="http://schemas.openxmlformats.org/officeDocument/2006/relationships/image"/><Relationship Id="rId4" Target="../media/image38.png" Type="http://schemas.openxmlformats.org/officeDocument/2006/relationships/image"/><Relationship Id="rId5" Target="../media/image39.svg" Type="http://schemas.openxmlformats.org/officeDocument/2006/relationships/image"/><Relationship Id="rId6" Target="../media/image40.pn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6.pn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29.png" Type="http://schemas.openxmlformats.org/officeDocument/2006/relationships/image"/><Relationship Id="rId7" Target="../media/image30.sv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7.png" Type="http://schemas.openxmlformats.org/officeDocument/2006/relationships/image"/><Relationship Id="rId3" Target="../media/image48.svg" Type="http://schemas.openxmlformats.org/officeDocument/2006/relationships/image"/></Relationships>
</file>

<file path=ppt/slides/_rels/slide2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9.png" Type="http://schemas.openxmlformats.org/officeDocument/2006/relationships/image"/><Relationship Id="rId3" Target="../media/image50.svg" Type="http://schemas.openxmlformats.org/officeDocument/2006/relationships/image"/></Relationships>
</file>

<file path=ppt/slides/_rels/slide2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9.png" Type="http://schemas.openxmlformats.org/officeDocument/2006/relationships/image"/><Relationship Id="rId3" Target="../media/image50.svg" Type="http://schemas.openxmlformats.org/officeDocument/2006/relationships/image"/></Relationships>
</file>

<file path=ppt/slides/_rels/slide2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1.png" Type="http://schemas.openxmlformats.org/officeDocument/2006/relationships/image"/><Relationship Id="rId3" Target="../media/image52.svg" Type="http://schemas.openxmlformats.org/officeDocument/2006/relationships/image"/><Relationship Id="rId4" Target="../media/image53.png" Type="http://schemas.openxmlformats.org/officeDocument/2006/relationships/image"/><Relationship Id="rId5" Target="../media/image54.svg" Type="http://schemas.openxmlformats.org/officeDocument/2006/relationships/image"/></Relationships>
</file>

<file path=ppt/slides/_rels/slide2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5.png" Type="http://schemas.openxmlformats.org/officeDocument/2006/relationships/image"/><Relationship Id="rId3" Target="../media/image56.png" Type="http://schemas.openxmlformats.org/officeDocument/2006/relationships/image"/><Relationship Id="rId4" Target="../media/image57.svg" Type="http://schemas.openxmlformats.org/officeDocument/2006/relationships/image"/></Relationships>
</file>

<file path=ppt/slides/_rels/slide2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svg" Type="http://schemas.openxmlformats.org/officeDocument/2006/relationships/image"/><Relationship Id="rId4" Target="../media/image38.png" Type="http://schemas.openxmlformats.org/officeDocument/2006/relationships/image"/><Relationship Id="rId5" Target="../media/image39.svg" Type="http://schemas.openxmlformats.org/officeDocument/2006/relationships/image"/><Relationship Id="rId6" Target="../media/image40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3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8.png" Type="http://schemas.openxmlformats.org/officeDocument/2006/relationships/image"/><Relationship Id="rId3" Target="../media/image59.svg" Type="http://schemas.openxmlformats.org/officeDocument/2006/relationships/image"/></Relationships>
</file>

<file path=ppt/slides/_rels/slide3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8.png" Type="http://schemas.openxmlformats.org/officeDocument/2006/relationships/image"/><Relationship Id="rId11" Target="../media/image69.svg" Type="http://schemas.openxmlformats.org/officeDocument/2006/relationships/image"/><Relationship Id="rId2" Target="../media/image60.png" Type="http://schemas.openxmlformats.org/officeDocument/2006/relationships/image"/><Relationship Id="rId3" Target="../media/image61.svg" Type="http://schemas.openxmlformats.org/officeDocument/2006/relationships/image"/><Relationship Id="rId4" Target="../media/image62.png" Type="http://schemas.openxmlformats.org/officeDocument/2006/relationships/image"/><Relationship Id="rId5" Target="../media/image63.svg" Type="http://schemas.openxmlformats.org/officeDocument/2006/relationships/image"/><Relationship Id="rId6" Target="../media/image64.png" Type="http://schemas.openxmlformats.org/officeDocument/2006/relationships/image"/><Relationship Id="rId7" Target="../media/image65.svg" Type="http://schemas.openxmlformats.org/officeDocument/2006/relationships/image"/><Relationship Id="rId8" Target="../media/image66.png" Type="http://schemas.openxmlformats.org/officeDocument/2006/relationships/image"/><Relationship Id="rId9" Target="../media/image67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gif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gif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023002" y="1885659"/>
            <a:ext cx="28334004" cy="9270005"/>
            <a:chOff x="0" y="0"/>
            <a:chExt cx="1403974" cy="4593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03974" cy="459337"/>
            </a:xfrm>
            <a:custGeom>
              <a:avLst/>
              <a:gdLst/>
              <a:ahLst/>
              <a:cxnLst/>
              <a:rect r="r" b="b" t="t" l="l"/>
              <a:pathLst>
                <a:path h="459337" w="1403974">
                  <a:moveTo>
                    <a:pt x="701987" y="0"/>
                  </a:moveTo>
                  <a:lnTo>
                    <a:pt x="1403974" y="459337"/>
                  </a:lnTo>
                  <a:lnTo>
                    <a:pt x="0" y="459337"/>
                  </a:lnTo>
                  <a:lnTo>
                    <a:pt x="701987" y="0"/>
                  </a:lnTo>
                  <a:close/>
                </a:path>
              </a:pathLst>
            </a:custGeom>
            <a:solidFill>
              <a:srgbClr val="F5F5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219371" y="213263"/>
              <a:ext cx="965232" cy="2132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387136" y="-2360708"/>
            <a:ext cx="3513728" cy="5294659"/>
          </a:xfrm>
          <a:custGeom>
            <a:avLst/>
            <a:gdLst/>
            <a:ahLst/>
            <a:cxnLst/>
            <a:rect r="r" b="b" t="t" l="l"/>
            <a:pathLst>
              <a:path h="5294659" w="3513728">
                <a:moveTo>
                  <a:pt x="0" y="0"/>
                </a:moveTo>
                <a:lnTo>
                  <a:pt x="3513728" y="0"/>
                </a:lnTo>
                <a:lnTo>
                  <a:pt x="3513728" y="5294660"/>
                </a:lnTo>
                <a:lnTo>
                  <a:pt x="0" y="52946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21538" y="2169444"/>
            <a:ext cx="1244925" cy="754983"/>
          </a:xfrm>
          <a:custGeom>
            <a:avLst/>
            <a:gdLst/>
            <a:ahLst/>
            <a:cxnLst/>
            <a:rect r="r" b="b" t="t" l="l"/>
            <a:pathLst>
              <a:path h="754983" w="1244925">
                <a:moveTo>
                  <a:pt x="0" y="0"/>
                </a:moveTo>
                <a:lnTo>
                  <a:pt x="1244924" y="0"/>
                </a:lnTo>
                <a:lnTo>
                  <a:pt x="1244924" y="754983"/>
                </a:lnTo>
                <a:lnTo>
                  <a:pt x="0" y="7549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60482" r="0" b="-60852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835246" y="1885659"/>
            <a:ext cx="2758166" cy="2714519"/>
            <a:chOff x="0" y="0"/>
            <a:chExt cx="3677555" cy="3619359"/>
          </a:xfrm>
        </p:grpSpPr>
        <p:sp>
          <p:nvSpPr>
            <p:cNvPr name="Freeform 8" id="8"/>
            <p:cNvSpPr/>
            <p:nvPr/>
          </p:nvSpPr>
          <p:spPr>
            <a:xfrm flipH="false" flipV="false" rot="-1010834">
              <a:off x="307355" y="204221"/>
              <a:ext cx="1654272" cy="1654272"/>
            </a:xfrm>
            <a:custGeom>
              <a:avLst/>
              <a:gdLst/>
              <a:ahLst/>
              <a:cxnLst/>
              <a:rect r="r" b="b" t="t" l="l"/>
              <a:pathLst>
                <a:path h="1654272" w="1654272">
                  <a:moveTo>
                    <a:pt x="0" y="0"/>
                  </a:moveTo>
                  <a:lnTo>
                    <a:pt x="1654271" y="0"/>
                  </a:lnTo>
                  <a:lnTo>
                    <a:pt x="1654271" y="1654272"/>
                  </a:lnTo>
                  <a:lnTo>
                    <a:pt x="0" y="16542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813252">
              <a:off x="134209" y="2185395"/>
              <a:ext cx="1299755" cy="1299755"/>
            </a:xfrm>
            <a:custGeom>
              <a:avLst/>
              <a:gdLst/>
              <a:ahLst/>
              <a:cxnLst/>
              <a:rect r="r" b="b" t="t" l="l"/>
              <a:pathLst>
                <a:path h="1299755" w="1299755">
                  <a:moveTo>
                    <a:pt x="0" y="0"/>
                  </a:moveTo>
                  <a:lnTo>
                    <a:pt x="1299755" y="0"/>
                  </a:lnTo>
                  <a:lnTo>
                    <a:pt x="1299755" y="1299755"/>
                  </a:lnTo>
                  <a:lnTo>
                    <a:pt x="0" y="1299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-374405">
              <a:off x="2311012" y="778587"/>
              <a:ext cx="1299755" cy="1299755"/>
            </a:xfrm>
            <a:custGeom>
              <a:avLst/>
              <a:gdLst/>
              <a:ahLst/>
              <a:cxnLst/>
              <a:rect r="r" b="b" t="t" l="l"/>
              <a:pathLst>
                <a:path h="1299755" w="1299755">
                  <a:moveTo>
                    <a:pt x="0" y="0"/>
                  </a:moveTo>
                  <a:lnTo>
                    <a:pt x="1299755" y="0"/>
                  </a:lnTo>
                  <a:lnTo>
                    <a:pt x="1299755" y="1299755"/>
                  </a:lnTo>
                  <a:lnTo>
                    <a:pt x="0" y="1299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2342594" y="1264767"/>
            <a:ext cx="2612351" cy="2716682"/>
            <a:chOff x="0" y="0"/>
            <a:chExt cx="3483134" cy="3622243"/>
          </a:xfrm>
        </p:grpSpPr>
        <p:sp>
          <p:nvSpPr>
            <p:cNvPr name="Freeform 12" id="12"/>
            <p:cNvSpPr/>
            <p:nvPr/>
          </p:nvSpPr>
          <p:spPr>
            <a:xfrm flipH="true" flipV="false" rot="352062">
              <a:off x="63033" y="911345"/>
              <a:ext cx="1299755" cy="1299755"/>
            </a:xfrm>
            <a:custGeom>
              <a:avLst/>
              <a:gdLst/>
              <a:ahLst/>
              <a:cxnLst/>
              <a:rect r="r" b="b" t="t" l="l"/>
              <a:pathLst>
                <a:path h="1299755" w="1299755">
                  <a:moveTo>
                    <a:pt x="1299755" y="0"/>
                  </a:moveTo>
                  <a:lnTo>
                    <a:pt x="0" y="0"/>
                  </a:lnTo>
                  <a:lnTo>
                    <a:pt x="0" y="1299755"/>
                  </a:lnTo>
                  <a:lnTo>
                    <a:pt x="1299755" y="1299755"/>
                  </a:lnTo>
                  <a:lnTo>
                    <a:pt x="1299755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994087">
              <a:off x="1627342" y="201521"/>
              <a:ext cx="1654272" cy="1654272"/>
            </a:xfrm>
            <a:custGeom>
              <a:avLst/>
              <a:gdLst/>
              <a:ahLst/>
              <a:cxnLst/>
              <a:rect r="r" b="b" t="t" l="l"/>
              <a:pathLst>
                <a:path h="1654272" w="1654272">
                  <a:moveTo>
                    <a:pt x="0" y="0"/>
                  </a:moveTo>
                  <a:lnTo>
                    <a:pt x="1654272" y="0"/>
                  </a:lnTo>
                  <a:lnTo>
                    <a:pt x="1654272" y="1654271"/>
                  </a:lnTo>
                  <a:lnTo>
                    <a:pt x="0" y="1654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-853685">
              <a:off x="1454196" y="2182694"/>
              <a:ext cx="1299755" cy="1299755"/>
            </a:xfrm>
            <a:custGeom>
              <a:avLst/>
              <a:gdLst/>
              <a:ahLst/>
              <a:cxnLst/>
              <a:rect r="r" b="b" t="t" l="l"/>
              <a:pathLst>
                <a:path h="1299755" w="1299755">
                  <a:moveTo>
                    <a:pt x="0" y="0"/>
                  </a:moveTo>
                  <a:lnTo>
                    <a:pt x="1299755" y="0"/>
                  </a:lnTo>
                  <a:lnTo>
                    <a:pt x="1299755" y="1299755"/>
                  </a:lnTo>
                  <a:lnTo>
                    <a:pt x="0" y="1299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7622930" y="6718967"/>
            <a:ext cx="3042140" cy="3122359"/>
          </a:xfrm>
          <a:custGeom>
            <a:avLst/>
            <a:gdLst/>
            <a:ahLst/>
            <a:cxnLst/>
            <a:rect r="r" b="b" t="t" l="l"/>
            <a:pathLst>
              <a:path h="3122359" w="3042140">
                <a:moveTo>
                  <a:pt x="0" y="0"/>
                </a:moveTo>
                <a:lnTo>
                  <a:pt x="3042140" y="0"/>
                </a:lnTo>
                <a:lnTo>
                  <a:pt x="3042140" y="3122359"/>
                </a:lnTo>
                <a:lnTo>
                  <a:pt x="0" y="31223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5214329" y="3643440"/>
            <a:ext cx="7859341" cy="5264541"/>
            <a:chOff x="0" y="0"/>
            <a:chExt cx="10479122" cy="7019388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85725"/>
              <a:ext cx="10479122" cy="21738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2100"/>
                </a:lnSpc>
              </a:pPr>
              <a:r>
                <a:rPr lang="en-US" sz="11000">
                  <a:solidFill>
                    <a:srgbClr val="2F3AA6"/>
                  </a:solidFill>
                  <a:latin typeface="Cocomat Pro Heavy"/>
                </a:rPr>
                <a:t>CodiaC++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2389330"/>
              <a:ext cx="10479122" cy="46300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232B24"/>
                  </a:solidFill>
                  <a:latin typeface="Garet"/>
                </a:rPr>
                <a:t>A mind blowing intro to Computer Science</a:t>
              </a:r>
            </a:p>
            <a:p>
              <a:pPr>
                <a:lnSpc>
                  <a:spcPts val="5599"/>
                </a:lnSpc>
              </a:pPr>
              <a:r>
                <a:rPr lang="en-US" sz="3999">
                  <a:solidFill>
                    <a:srgbClr val="232B24"/>
                  </a:solidFill>
                  <a:latin typeface="Garet"/>
                </a:rPr>
                <a:t>                 </a:t>
              </a:r>
            </a:p>
            <a:p>
              <a:pPr>
                <a:lnSpc>
                  <a:spcPts val="5599"/>
                </a:lnSpc>
              </a:pPr>
              <a:r>
                <a:rPr lang="en-US" sz="3999">
                  <a:solidFill>
                    <a:srgbClr val="232B24"/>
                  </a:solidFill>
                  <a:latin typeface="Garet"/>
                </a:rPr>
                <a:t>               By</a:t>
              </a:r>
            </a:p>
            <a:p>
              <a:pPr marL="0" indent="0" lvl="0">
                <a:lnSpc>
                  <a:spcPts val="559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000000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000000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68162" y="1019175"/>
            <a:ext cx="14551676" cy="1007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F5F5FF"/>
                </a:solidFill>
                <a:latin typeface="Cocomat Pro Bold"/>
              </a:rPr>
              <a:t>How Computer Understands </a:t>
            </a:r>
            <a:r>
              <a:rPr lang="en-US" sz="6500">
                <a:solidFill>
                  <a:srgbClr val="E3A72F"/>
                </a:solidFill>
                <a:latin typeface="Cocomat Pro Bold"/>
              </a:rPr>
              <a:t>Data?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18972" y="2887606"/>
            <a:ext cx="6633564" cy="1286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026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78406" y="4214541"/>
            <a:ext cx="8241169" cy="1603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2746"/>
              </a:lnSpc>
            </a:pPr>
            <a:r>
              <a:rPr lang="en-US" sz="10363">
                <a:solidFill>
                  <a:srgbClr val="F5F5FF"/>
                </a:solidFill>
                <a:latin typeface="Garet Bold"/>
              </a:rPr>
              <a:t>A-Z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10966" y="6110043"/>
            <a:ext cx="7176048" cy="139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1099"/>
              </a:lnSpc>
            </a:pPr>
            <a:r>
              <a:rPr lang="en-US" sz="9023">
                <a:solidFill>
                  <a:srgbClr val="F5F5FF"/>
                </a:solidFill>
                <a:latin typeface="Garet Bold"/>
              </a:rPr>
              <a:t>a-z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10966" y="7792530"/>
            <a:ext cx="7176048" cy="139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1099"/>
              </a:lnSpc>
            </a:pPr>
            <a:r>
              <a:rPr lang="en-US" sz="9023">
                <a:solidFill>
                  <a:srgbClr val="F5F5FF"/>
                </a:solidFill>
                <a:latin typeface="Garet Bold"/>
              </a:rPr>
              <a:t>0-9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64249" y="4102685"/>
            <a:ext cx="7176048" cy="139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1099"/>
              </a:lnSpc>
            </a:pPr>
            <a:r>
              <a:rPr lang="en-US" sz="9023">
                <a:solidFill>
                  <a:srgbClr val="F5F5FF"/>
                </a:solidFill>
                <a:latin typeface="Garet Bold"/>
              </a:rPr>
              <a:t>65-92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80143" y="5798531"/>
            <a:ext cx="7176048" cy="139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1099"/>
              </a:lnSpc>
            </a:pPr>
            <a:r>
              <a:rPr lang="en-US" sz="9023">
                <a:solidFill>
                  <a:srgbClr val="F5F5FF"/>
                </a:solidFill>
                <a:latin typeface="Garet Bold"/>
              </a:rPr>
              <a:t>97-123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80143" y="7792530"/>
            <a:ext cx="7176048" cy="139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1099"/>
              </a:lnSpc>
            </a:pPr>
            <a:r>
              <a:rPr lang="en-US" sz="9023">
                <a:solidFill>
                  <a:srgbClr val="F5F5FF"/>
                </a:solidFill>
                <a:latin typeface="Garet Bold"/>
              </a:rPr>
              <a:t>49-58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8406" y="2700705"/>
            <a:ext cx="16852536" cy="1173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033"/>
              </a:lnSpc>
              <a:spcBef>
                <a:spcPct val="0"/>
              </a:spcBef>
            </a:pPr>
            <a:r>
              <a:rPr lang="en-US" sz="7527">
                <a:solidFill>
                  <a:srgbClr val="077660"/>
                </a:solidFill>
                <a:latin typeface="Cocomat Pro Heavy"/>
              </a:rPr>
              <a:t>ASCII Code Cheatsheet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540374" y="6062630"/>
            <a:ext cx="4229072" cy="1522466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608773" y="4314580"/>
            <a:ext cx="3976491" cy="1431537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356192" y="7735834"/>
            <a:ext cx="4229072" cy="1522466"/>
          </a:xfrm>
          <a:prstGeom prst="rect">
            <a:avLst/>
          </a:prstGeom>
        </p:spPr>
      </p:pic>
    </p:spTree>
  </p:cSld>
  <p:clrMapOvr>
    <a:masterClrMapping/>
  </p:clrMapOvr>
  <p:transition spd="fast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745313" y="5323258"/>
            <a:ext cx="5872059" cy="211394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868162" y="1019175"/>
            <a:ext cx="14551676" cy="1007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F5F5FF"/>
                </a:solidFill>
                <a:latin typeface="Cocomat Pro Bold"/>
              </a:rPr>
              <a:t>How Computer Understands </a:t>
            </a:r>
            <a:r>
              <a:rPr lang="en-US" sz="6500">
                <a:solidFill>
                  <a:srgbClr val="E3A72F"/>
                </a:solidFill>
                <a:latin typeface="Cocomat Pro Bold"/>
              </a:rPr>
              <a:t>Data?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18972" y="2887606"/>
            <a:ext cx="6633564" cy="1286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026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437243"/>
            <a:ext cx="4710363" cy="1454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140"/>
              </a:lnSpc>
              <a:spcBef>
                <a:spcPct val="0"/>
              </a:spcBef>
            </a:pPr>
            <a:r>
              <a:rPr lang="en-US" sz="9284">
                <a:solidFill>
                  <a:srgbClr val="077660"/>
                </a:solidFill>
                <a:latin typeface="Cocomat Pro Heavy"/>
              </a:rPr>
              <a:t>Then. 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06916" y="5393704"/>
            <a:ext cx="6349699" cy="1953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5018"/>
              </a:lnSpc>
              <a:spcBef>
                <a:spcPct val="0"/>
              </a:spcBef>
            </a:pPr>
            <a:r>
              <a:rPr lang="en-US" sz="12515">
                <a:solidFill>
                  <a:srgbClr val="FFFFFF"/>
                </a:solidFill>
                <a:latin typeface="Cocomat Pro Heavy"/>
              </a:rPr>
              <a:t>73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44759" y="8303974"/>
            <a:ext cx="11798483" cy="140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30"/>
              </a:lnSpc>
              <a:spcBef>
                <a:spcPct val="0"/>
              </a:spcBef>
            </a:pPr>
            <a:r>
              <a:rPr lang="en-US" sz="4609">
                <a:solidFill>
                  <a:srgbClr val="FFFFFF"/>
                </a:solidFill>
                <a:latin typeface="Cocomat Pro"/>
              </a:rPr>
              <a:t>ASCII Code is interpreted into its </a:t>
            </a:r>
            <a:r>
              <a:rPr lang="en-US" sz="4609">
                <a:solidFill>
                  <a:srgbClr val="FEAF01"/>
                </a:solidFill>
                <a:latin typeface="Cocomat Pro"/>
              </a:rPr>
              <a:t>binary representation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096820" y="5403229"/>
            <a:ext cx="8191180" cy="18197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4049"/>
              </a:lnSpc>
              <a:spcBef>
                <a:spcPct val="0"/>
              </a:spcBef>
            </a:pPr>
            <a:r>
              <a:rPr lang="en-US" sz="11708">
                <a:solidFill>
                  <a:srgbClr val="FFFFFF"/>
                </a:solidFill>
                <a:latin typeface="Cocomat Pro Heavy"/>
              </a:rPr>
              <a:t>1001001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045159" y="4601354"/>
            <a:ext cx="428282" cy="81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4"/>
              </a:lnSpc>
            </a:pPr>
            <a:r>
              <a:rPr lang="en-US" sz="4803">
                <a:solidFill>
                  <a:srgbClr val="FFFFFF"/>
                </a:solidFill>
                <a:latin typeface="Canva Sans"/>
              </a:rPr>
              <a:t>0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044200" y="4601354"/>
            <a:ext cx="324663" cy="81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4"/>
              </a:lnSpc>
            </a:pPr>
            <a:r>
              <a:rPr lang="en-US" sz="4803">
                <a:solidFill>
                  <a:srgbClr val="FFFFFF"/>
                </a:solidFill>
                <a:latin typeface="Canva Sans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28643" y="4601354"/>
            <a:ext cx="353860" cy="81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4"/>
              </a:lnSpc>
            </a:pPr>
            <a:r>
              <a:rPr lang="en-US" sz="4803">
                <a:solidFill>
                  <a:srgbClr val="FFFFFF"/>
                </a:solidFill>
                <a:latin typeface="Canva Sans"/>
              </a:rPr>
              <a:t>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007863" y="4601354"/>
            <a:ext cx="369094" cy="81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4"/>
              </a:lnSpc>
            </a:pPr>
            <a:r>
              <a:rPr lang="en-US" sz="4803">
                <a:solidFill>
                  <a:srgbClr val="FFFFFF"/>
                </a:solidFill>
                <a:latin typeface="Canva Sans"/>
              </a:rPr>
              <a:t>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019657" y="4601354"/>
            <a:ext cx="360525" cy="81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4"/>
              </a:lnSpc>
            </a:pPr>
            <a:r>
              <a:rPr lang="en-US" sz="4803">
                <a:solidFill>
                  <a:srgbClr val="FFFFFF"/>
                </a:solidFill>
                <a:latin typeface="Canva Sans"/>
              </a:rPr>
              <a:t>5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793301" y="4601354"/>
            <a:ext cx="392261" cy="81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4"/>
              </a:lnSpc>
            </a:pPr>
            <a:r>
              <a:rPr lang="en-US" sz="4803">
                <a:solidFill>
                  <a:srgbClr val="FFFFFF"/>
                </a:solidFill>
                <a:latin typeface="Canva Sans"/>
              </a:rPr>
              <a:t>6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847589" y="4601354"/>
            <a:ext cx="300860" cy="81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4"/>
              </a:lnSpc>
            </a:pPr>
            <a:r>
              <a:rPr lang="en-US" sz="4803">
                <a:solidFill>
                  <a:srgbClr val="FFFFFF"/>
                </a:solidFill>
                <a:latin typeface="Canva Sans"/>
              </a:rPr>
              <a:t>7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56538" y="7213432"/>
            <a:ext cx="6871744" cy="1215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6"/>
              </a:lnSpc>
            </a:pPr>
            <a:r>
              <a:rPr lang="en-US" sz="3997">
                <a:solidFill>
                  <a:srgbClr val="FFFFFF"/>
                </a:solidFill>
                <a:latin typeface="Cocomat Pro"/>
              </a:rPr>
              <a:t>(2^6) + (2^4)+ (2^1) = 73</a:t>
            </a:r>
          </a:p>
          <a:p>
            <a:pPr algn="ctr" marL="0" indent="0" lvl="0">
              <a:lnSpc>
                <a:spcPts val="4796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fast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22449" y="509183"/>
            <a:ext cx="6913182" cy="5172763"/>
            <a:chOff x="0" y="0"/>
            <a:chExt cx="9217576" cy="689701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190682"/>
              <a:ext cx="8747614" cy="3111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9096"/>
                </a:lnSpc>
                <a:spcBef>
                  <a:spcPct val="0"/>
                </a:spcBef>
              </a:pPr>
              <a:r>
                <a:rPr lang="en-US" sz="7580">
                  <a:solidFill>
                    <a:srgbClr val="F5F5FF"/>
                  </a:solidFill>
                  <a:latin typeface="Cocomat Pro Heavy"/>
                </a:rPr>
                <a:t>Temperature Check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969342"/>
              <a:ext cx="9217576" cy="1927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889"/>
                </a:lnSpc>
              </a:pPr>
              <a:r>
                <a:rPr lang="en-US" sz="4428">
                  <a:solidFill>
                    <a:srgbClr val="F5F5FF"/>
                  </a:solidFill>
                  <a:latin typeface="Garet Bold"/>
                </a:rPr>
                <a:t>Is everything clear till now? Send in chat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0" y="0"/>
              <a:ext cx="1246348" cy="253664"/>
              <a:chOff x="0" y="0"/>
              <a:chExt cx="222386" cy="4526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222386" cy="45261"/>
              </a:xfrm>
              <a:custGeom>
                <a:avLst/>
                <a:gdLst/>
                <a:ahLst/>
                <a:cxnLst/>
                <a:rect r="r" b="b" t="t" l="l"/>
                <a:pathLst>
                  <a:path h="45261" w="222386">
                    <a:moveTo>
                      <a:pt x="0" y="0"/>
                    </a:moveTo>
                    <a:lnTo>
                      <a:pt x="222386" y="0"/>
                    </a:lnTo>
                    <a:lnTo>
                      <a:pt x="222386" y="45261"/>
                    </a:lnTo>
                    <a:lnTo>
                      <a:pt x="0" y="45261"/>
                    </a:lnTo>
                    <a:close/>
                  </a:path>
                </a:pathLst>
              </a:custGeom>
              <a:solidFill>
                <a:srgbClr val="FEAF01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19050"/>
                <a:ext cx="222386" cy="6431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64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8" id="8"/>
          <p:cNvGrpSpPr/>
          <p:nvPr/>
        </p:nvGrpSpPr>
        <p:grpSpPr>
          <a:xfrm rot="265407">
            <a:off x="7397810" y="-304300"/>
            <a:ext cx="11733984" cy="11193058"/>
            <a:chOff x="0" y="0"/>
            <a:chExt cx="1179240" cy="11248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9240" cy="1124878"/>
            </a:xfrm>
            <a:custGeom>
              <a:avLst/>
              <a:gdLst/>
              <a:ahLst/>
              <a:cxnLst/>
              <a:rect r="r" b="b" t="t" l="l"/>
              <a:pathLst>
                <a:path h="1124878" w="1179240">
                  <a:moveTo>
                    <a:pt x="10998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1045460"/>
                  </a:lnTo>
                  <a:cubicBezTo>
                    <a:pt x="43699" y="1045460"/>
                    <a:pt x="79418" y="1080799"/>
                    <a:pt x="79418" y="1124878"/>
                  </a:cubicBezTo>
                  <a:lnTo>
                    <a:pt x="1099822" y="1124878"/>
                  </a:lnTo>
                  <a:cubicBezTo>
                    <a:pt x="1099822" y="1081179"/>
                    <a:pt x="1135161" y="1045460"/>
                    <a:pt x="1179240" y="1045460"/>
                  </a:cubicBezTo>
                  <a:lnTo>
                    <a:pt x="1179240" y="79418"/>
                  </a:lnTo>
                  <a:cubicBezTo>
                    <a:pt x="1135541" y="79418"/>
                    <a:pt x="1099822" y="44079"/>
                    <a:pt x="1099822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38100" y="38100"/>
              <a:ext cx="1103040" cy="1048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303050" y="4460446"/>
            <a:ext cx="3150446" cy="2835402"/>
          </a:xfrm>
          <a:custGeom>
            <a:avLst/>
            <a:gdLst/>
            <a:ahLst/>
            <a:cxnLst/>
            <a:rect r="r" b="b" t="t" l="l"/>
            <a:pathLst>
              <a:path h="2835402" w="3150446">
                <a:moveTo>
                  <a:pt x="0" y="0"/>
                </a:moveTo>
                <a:lnTo>
                  <a:pt x="3150447" y="0"/>
                </a:lnTo>
                <a:lnTo>
                  <a:pt x="3150447" y="2835402"/>
                </a:lnTo>
                <a:lnTo>
                  <a:pt x="0" y="28354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416491" y="1026577"/>
            <a:ext cx="3773120" cy="7743342"/>
          </a:xfrm>
          <a:custGeom>
            <a:avLst/>
            <a:gdLst/>
            <a:ahLst/>
            <a:cxnLst/>
            <a:rect r="r" b="b" t="t" l="l"/>
            <a:pathLst>
              <a:path h="7743342" w="3773120">
                <a:moveTo>
                  <a:pt x="0" y="0"/>
                </a:moveTo>
                <a:lnTo>
                  <a:pt x="3773119" y="0"/>
                </a:lnTo>
                <a:lnTo>
                  <a:pt x="3773119" y="7743343"/>
                </a:lnTo>
                <a:lnTo>
                  <a:pt x="0" y="77433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453497" y="1028700"/>
            <a:ext cx="1542729" cy="703870"/>
          </a:xfrm>
          <a:custGeom>
            <a:avLst/>
            <a:gdLst/>
            <a:ahLst/>
            <a:cxnLst/>
            <a:rect r="r" b="b" t="t" l="l"/>
            <a:pathLst>
              <a:path h="703870" w="1542729">
                <a:moveTo>
                  <a:pt x="0" y="0"/>
                </a:moveTo>
                <a:lnTo>
                  <a:pt x="1542729" y="0"/>
                </a:lnTo>
                <a:lnTo>
                  <a:pt x="1542729" y="703870"/>
                </a:lnTo>
                <a:lnTo>
                  <a:pt x="0" y="7038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144000" y="9478277"/>
            <a:ext cx="12300610" cy="1278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7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1003292" y="931327"/>
            <a:ext cx="3773120" cy="7940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1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2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3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4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5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3602226" y="8167729"/>
            <a:ext cx="1542729" cy="703870"/>
          </a:xfrm>
          <a:custGeom>
            <a:avLst/>
            <a:gdLst/>
            <a:ahLst/>
            <a:cxnLst/>
            <a:rect r="r" b="b" t="t" l="l"/>
            <a:pathLst>
              <a:path h="703870" w="1542729">
                <a:moveTo>
                  <a:pt x="0" y="0"/>
                </a:moveTo>
                <a:lnTo>
                  <a:pt x="1542729" y="0"/>
                </a:lnTo>
                <a:lnTo>
                  <a:pt x="1542729" y="703870"/>
                </a:lnTo>
                <a:lnTo>
                  <a:pt x="0" y="7038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4373590" y="427567"/>
            <a:ext cx="3805803" cy="181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E74C2F"/>
                </a:solidFill>
                <a:latin typeface="Canva Sans Bold"/>
              </a:rPr>
              <a:t>Feeling Great!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482197" y="7882892"/>
            <a:ext cx="3805803" cy="887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E74C2F"/>
                </a:solidFill>
                <a:latin typeface="Canva Sans Bold"/>
              </a:rPr>
              <a:t>Lost</a:t>
            </a:r>
          </a:p>
        </p:txBody>
      </p:sp>
    </p:spTree>
  </p:cSld>
  <p:clrMapOvr>
    <a:masterClrMapping/>
  </p:clrMapOvr>
  <p:transition spd="fast">
    <p:fade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6518" y="1768016"/>
            <a:ext cx="6913182" cy="7601689"/>
            <a:chOff x="0" y="0"/>
            <a:chExt cx="9217576" cy="10135585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171632"/>
              <a:ext cx="8747614" cy="73531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0656"/>
                </a:lnSpc>
                <a:spcBef>
                  <a:spcPct val="0"/>
                </a:spcBef>
              </a:pPr>
              <a:r>
                <a:rPr lang="en-US" sz="8880">
                  <a:solidFill>
                    <a:srgbClr val="F5F5FF"/>
                  </a:solidFill>
                  <a:latin typeface="Cocomat Pro Heavy"/>
                </a:rPr>
                <a:t>How does a computer classifies data?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9191912"/>
              <a:ext cx="9217576" cy="9436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889"/>
                </a:lnSpc>
              </a:pPr>
              <a:r>
                <a:rPr lang="en-US" sz="4428">
                  <a:solidFill>
                    <a:srgbClr val="F5F5FF"/>
                  </a:solidFill>
                  <a:latin typeface="Garet Bold"/>
                </a:rPr>
                <a:t>Are they all the same?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0" y="0"/>
              <a:ext cx="1246348" cy="253664"/>
              <a:chOff x="0" y="0"/>
              <a:chExt cx="222386" cy="4526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222386" cy="45261"/>
              </a:xfrm>
              <a:custGeom>
                <a:avLst/>
                <a:gdLst/>
                <a:ahLst/>
                <a:cxnLst/>
                <a:rect r="r" b="b" t="t" l="l"/>
                <a:pathLst>
                  <a:path h="45261" w="222386">
                    <a:moveTo>
                      <a:pt x="0" y="0"/>
                    </a:moveTo>
                    <a:lnTo>
                      <a:pt x="222386" y="0"/>
                    </a:lnTo>
                    <a:lnTo>
                      <a:pt x="222386" y="45261"/>
                    </a:lnTo>
                    <a:lnTo>
                      <a:pt x="0" y="45261"/>
                    </a:lnTo>
                    <a:close/>
                  </a:path>
                </a:pathLst>
              </a:custGeom>
              <a:solidFill>
                <a:srgbClr val="FEAF01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19050"/>
                <a:ext cx="222386" cy="6431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64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8" id="8"/>
          <p:cNvGrpSpPr/>
          <p:nvPr/>
        </p:nvGrpSpPr>
        <p:grpSpPr>
          <a:xfrm rot="265407">
            <a:off x="8827083" y="-912241"/>
            <a:ext cx="10659267" cy="10167884"/>
            <a:chOff x="0" y="0"/>
            <a:chExt cx="1179240" cy="11248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9240" cy="1124878"/>
            </a:xfrm>
            <a:custGeom>
              <a:avLst/>
              <a:gdLst/>
              <a:ahLst/>
              <a:cxnLst/>
              <a:rect r="r" b="b" t="t" l="l"/>
              <a:pathLst>
                <a:path h="1124878" w="1179240">
                  <a:moveTo>
                    <a:pt x="10998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1045460"/>
                  </a:lnTo>
                  <a:cubicBezTo>
                    <a:pt x="43699" y="1045460"/>
                    <a:pt x="79418" y="1080799"/>
                    <a:pt x="79418" y="1124878"/>
                  </a:cubicBezTo>
                  <a:lnTo>
                    <a:pt x="1099822" y="1124878"/>
                  </a:lnTo>
                  <a:cubicBezTo>
                    <a:pt x="1099822" y="1081179"/>
                    <a:pt x="1135161" y="1045460"/>
                    <a:pt x="1179240" y="1045460"/>
                  </a:cubicBezTo>
                  <a:lnTo>
                    <a:pt x="1179240" y="79418"/>
                  </a:lnTo>
                  <a:cubicBezTo>
                    <a:pt x="1135541" y="79418"/>
                    <a:pt x="1099822" y="44079"/>
                    <a:pt x="1099822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38100" y="38100"/>
              <a:ext cx="1103040" cy="1048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1535835" y="853484"/>
            <a:ext cx="3578469" cy="3318217"/>
          </a:xfrm>
          <a:custGeom>
            <a:avLst/>
            <a:gdLst/>
            <a:ahLst/>
            <a:cxnLst/>
            <a:rect r="r" b="b" t="t" l="l"/>
            <a:pathLst>
              <a:path h="3318217" w="3578469">
                <a:moveTo>
                  <a:pt x="0" y="0"/>
                </a:moveTo>
                <a:lnTo>
                  <a:pt x="3578469" y="0"/>
                </a:lnTo>
                <a:lnTo>
                  <a:pt x="3578469" y="3318216"/>
                </a:lnTo>
                <a:lnTo>
                  <a:pt x="0" y="33182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3840361" y="4028051"/>
            <a:ext cx="2547886" cy="4264245"/>
          </a:xfrm>
          <a:custGeom>
            <a:avLst/>
            <a:gdLst/>
            <a:ahLst/>
            <a:cxnLst/>
            <a:rect r="r" b="b" t="t" l="l"/>
            <a:pathLst>
              <a:path h="4264245" w="2547886">
                <a:moveTo>
                  <a:pt x="0" y="0"/>
                </a:moveTo>
                <a:lnTo>
                  <a:pt x="2547886" y="0"/>
                </a:lnTo>
                <a:lnTo>
                  <a:pt x="2547886" y="4264245"/>
                </a:lnTo>
                <a:lnTo>
                  <a:pt x="0" y="42642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8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4742482" y="853484"/>
            <a:ext cx="2850434" cy="4114800"/>
          </a:xfrm>
          <a:custGeom>
            <a:avLst/>
            <a:gdLst/>
            <a:ahLst/>
            <a:cxnLst/>
            <a:rect r="r" b="b" t="t" l="l"/>
            <a:pathLst>
              <a:path h="4114800" w="2850434">
                <a:moveTo>
                  <a:pt x="0" y="0"/>
                </a:moveTo>
                <a:lnTo>
                  <a:pt x="2850434" y="0"/>
                </a:lnTo>
                <a:lnTo>
                  <a:pt x="285043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963858" y="4264245"/>
            <a:ext cx="3150446" cy="2835402"/>
          </a:xfrm>
          <a:custGeom>
            <a:avLst/>
            <a:gdLst/>
            <a:ahLst/>
            <a:cxnLst/>
            <a:rect r="r" b="b" t="t" l="l"/>
            <a:pathLst>
              <a:path h="2835402" w="3150446">
                <a:moveTo>
                  <a:pt x="0" y="0"/>
                </a:moveTo>
                <a:lnTo>
                  <a:pt x="3150446" y="0"/>
                </a:lnTo>
                <a:lnTo>
                  <a:pt x="3150446" y="2835402"/>
                </a:lnTo>
                <a:lnTo>
                  <a:pt x="0" y="283540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7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9144000" y="6160173"/>
            <a:ext cx="12300610" cy="4596395"/>
            <a:chOff x="0" y="0"/>
            <a:chExt cx="16400813" cy="6128527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0"/>
              <a:ext cx="15564611" cy="32623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8960"/>
                </a:lnSpc>
                <a:spcBef>
                  <a:spcPct val="0"/>
                </a:spcBef>
              </a:pPr>
              <a:r>
                <a:rPr lang="en-US" sz="15800">
                  <a:solidFill>
                    <a:srgbClr val="F5F5FF"/>
                  </a:solidFill>
                  <a:latin typeface="Cocomat Pro Heavy"/>
                </a:rPr>
                <a:t>3.14159265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4455888"/>
              <a:ext cx="16400813" cy="16726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479"/>
                </a:lnSpc>
              </a:pPr>
            </a:p>
          </p:txBody>
        </p:sp>
      </p:grpSp>
    </p:spTree>
  </p:cSld>
  <p:clrMapOvr>
    <a:masterClrMapping/>
  </p:clrMapOvr>
  <p:transition spd="fast">
    <p:fade/>
  </p:transition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20476" y="3059059"/>
            <a:ext cx="12480817" cy="4069910"/>
            <a:chOff x="0" y="0"/>
            <a:chExt cx="3287129" cy="10719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87129" cy="1071911"/>
            </a:xfrm>
            <a:custGeom>
              <a:avLst/>
              <a:gdLst/>
              <a:ahLst/>
              <a:cxnLst/>
              <a:rect r="r" b="b" t="t" l="l"/>
              <a:pathLst>
                <a:path h="1071911" w="3287129">
                  <a:moveTo>
                    <a:pt x="0" y="0"/>
                  </a:moveTo>
                  <a:lnTo>
                    <a:pt x="3287129" y="0"/>
                  </a:lnTo>
                  <a:lnTo>
                    <a:pt x="3287129" y="1071911"/>
                  </a:lnTo>
                  <a:lnTo>
                    <a:pt x="0" y="1071911"/>
                  </a:lnTo>
                  <a:close/>
                </a:path>
              </a:pathLst>
            </a:custGeom>
            <a:solidFill>
              <a:srgbClr val="F5F5FF">
                <a:alpha val="31765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3287129" cy="10719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276721" y="7121580"/>
            <a:ext cx="20884007" cy="2136720"/>
            <a:chOff x="0" y="0"/>
            <a:chExt cx="5500315" cy="5627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500315" cy="562758"/>
            </a:xfrm>
            <a:custGeom>
              <a:avLst/>
              <a:gdLst/>
              <a:ahLst/>
              <a:cxnLst/>
              <a:rect r="r" b="b" t="t" l="l"/>
              <a:pathLst>
                <a:path h="562758" w="5500315">
                  <a:moveTo>
                    <a:pt x="0" y="0"/>
                  </a:moveTo>
                  <a:lnTo>
                    <a:pt x="5500315" y="0"/>
                  </a:lnTo>
                  <a:lnTo>
                    <a:pt x="5500315" y="562758"/>
                  </a:lnTo>
                  <a:lnTo>
                    <a:pt x="0" y="562758"/>
                  </a:lnTo>
                  <a:close/>
                </a:path>
              </a:pathLst>
            </a:custGeom>
            <a:solidFill>
              <a:srgbClr val="FEAF0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5500315" cy="5627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-1399418" y="1019175"/>
            <a:ext cx="21469233" cy="1857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4387"/>
              </a:lnSpc>
              <a:spcBef>
                <a:spcPct val="0"/>
              </a:spcBef>
            </a:pPr>
            <a:r>
              <a:rPr lang="en-US" sz="11989">
                <a:solidFill>
                  <a:srgbClr val="FFFFFF"/>
                </a:solidFill>
                <a:latin typeface="Cocomat Pro Heavy"/>
              </a:rPr>
              <a:t>Data Types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-1760341" y="3051670"/>
            <a:ext cx="12480817" cy="4069910"/>
            <a:chOff x="0" y="0"/>
            <a:chExt cx="3287129" cy="107191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287129" cy="1071911"/>
            </a:xfrm>
            <a:custGeom>
              <a:avLst/>
              <a:gdLst/>
              <a:ahLst/>
              <a:cxnLst/>
              <a:rect r="r" b="b" t="t" l="l"/>
              <a:pathLst>
                <a:path h="1071911" w="3287129">
                  <a:moveTo>
                    <a:pt x="0" y="0"/>
                  </a:moveTo>
                  <a:lnTo>
                    <a:pt x="3287129" y="0"/>
                  </a:lnTo>
                  <a:lnTo>
                    <a:pt x="3287129" y="1071911"/>
                  </a:lnTo>
                  <a:lnTo>
                    <a:pt x="0" y="1071911"/>
                  </a:lnTo>
                  <a:close/>
                </a:path>
              </a:pathLst>
            </a:custGeom>
            <a:solidFill>
              <a:srgbClr val="FEAF01">
                <a:alpha val="31765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0"/>
              <a:ext cx="3287129" cy="10719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86470" y="3689603"/>
            <a:ext cx="9390082" cy="658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33"/>
              </a:lnSpc>
              <a:spcBef>
                <a:spcPct val="0"/>
              </a:spcBef>
            </a:pPr>
            <a:r>
              <a:rPr lang="en-US" sz="4194">
                <a:solidFill>
                  <a:srgbClr val="FFFFFF"/>
                </a:solidFill>
                <a:latin typeface="Cocomat Pro Heavy"/>
              </a:rPr>
              <a:t>Numberical Values (integers)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501194" y="3536895"/>
            <a:ext cx="11463354" cy="810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144"/>
              </a:lnSpc>
              <a:spcBef>
                <a:spcPct val="0"/>
              </a:spcBef>
            </a:pPr>
            <a:r>
              <a:rPr lang="en-US" sz="5120">
                <a:solidFill>
                  <a:srgbClr val="FFAE02"/>
                </a:solidFill>
                <a:latin typeface="Cocomat Pro Heavy"/>
              </a:rPr>
              <a:t>int / long long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7983" y="4731699"/>
            <a:ext cx="9232371" cy="715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476"/>
              </a:lnSpc>
              <a:spcBef>
                <a:spcPct val="0"/>
              </a:spcBef>
            </a:pPr>
            <a:r>
              <a:rPr lang="en-US" sz="4563">
                <a:solidFill>
                  <a:srgbClr val="FFFFFF"/>
                </a:solidFill>
                <a:latin typeface="Cocomat Pro Heavy"/>
              </a:rPr>
              <a:t>Characters (including numbers)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981698" y="4722174"/>
            <a:ext cx="8207056" cy="913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941"/>
              </a:lnSpc>
              <a:spcBef>
                <a:spcPct val="0"/>
              </a:spcBef>
            </a:pPr>
            <a:r>
              <a:rPr lang="en-US" sz="5784">
                <a:solidFill>
                  <a:srgbClr val="FFAE02"/>
                </a:solidFill>
                <a:latin typeface="Cocomat Pro Heavy"/>
              </a:rPr>
              <a:t>char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-1294149" y="5817673"/>
            <a:ext cx="8207056" cy="913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941"/>
              </a:lnSpc>
              <a:spcBef>
                <a:spcPct val="0"/>
              </a:spcBef>
            </a:pPr>
            <a:r>
              <a:rPr lang="en-US" sz="5784">
                <a:solidFill>
                  <a:srgbClr val="FFFFFF"/>
                </a:solidFill>
                <a:latin typeface="Cocomat Pro Heavy"/>
              </a:rPr>
              <a:t>Fractions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81698" y="5817673"/>
            <a:ext cx="8207056" cy="913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941"/>
              </a:lnSpc>
              <a:spcBef>
                <a:spcPct val="0"/>
              </a:spcBef>
            </a:pPr>
            <a:r>
              <a:rPr lang="en-US" sz="5784">
                <a:solidFill>
                  <a:srgbClr val="FFAE02"/>
                </a:solidFill>
                <a:latin typeface="Cocomat Pro Heavy"/>
              </a:rPr>
              <a:t>float double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-6161006" y="7470988"/>
            <a:ext cx="18411908" cy="1416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921"/>
              </a:lnSpc>
              <a:spcBef>
                <a:spcPct val="0"/>
              </a:spcBef>
            </a:pPr>
            <a:r>
              <a:rPr lang="en-US" sz="9101">
                <a:solidFill>
                  <a:srgbClr val="15130D"/>
                </a:solidFill>
                <a:latin typeface="Cocomat Pro Heavy"/>
              </a:rPr>
              <a:t>int x= 73;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250901" y="7482720"/>
            <a:ext cx="6297358" cy="1404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921"/>
              </a:lnSpc>
              <a:spcBef>
                <a:spcPct val="0"/>
              </a:spcBef>
            </a:pPr>
            <a:r>
              <a:rPr lang="en-US" sz="9101">
                <a:solidFill>
                  <a:srgbClr val="15130D"/>
                </a:solidFill>
                <a:latin typeface="Cocomat Pro Heavy"/>
              </a:rPr>
              <a:t>char x=’c’;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125451" y="7562311"/>
            <a:ext cx="6037099" cy="1245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75"/>
              </a:lnSpc>
              <a:spcBef>
                <a:spcPct val="0"/>
              </a:spcBef>
            </a:pPr>
            <a:r>
              <a:rPr lang="en-US" sz="8062">
                <a:solidFill>
                  <a:srgbClr val="FFFFFF"/>
                </a:solidFill>
                <a:latin typeface="Cocomat Pro Heavy"/>
              </a:rPr>
              <a:t>float x=8.3;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FFFFFF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FFFFFF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3501" y="-25401"/>
            <a:ext cx="18516600" cy="10401301"/>
          </a:xfrm>
          <a:custGeom>
            <a:avLst/>
            <a:gdLst/>
            <a:ahLst/>
            <a:cxnLst/>
            <a:rect r="r" b="b" t="t" l="l"/>
            <a:pathLst>
              <a:path h="10401301" w="18516600">
                <a:moveTo>
                  <a:pt x="0" y="0"/>
                </a:moveTo>
                <a:lnTo>
                  <a:pt x="18516600" y="0"/>
                </a:lnTo>
                <a:lnTo>
                  <a:pt x="18516600" y="10401301"/>
                </a:lnTo>
                <a:lnTo>
                  <a:pt x="0" y="104013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34645" t="-100504" r="-34097" b="-9989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47015" y="3060575"/>
            <a:ext cx="10959266" cy="619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066"/>
              </a:lnSpc>
            </a:pPr>
            <a:r>
              <a:rPr lang="en-US" sz="9972">
                <a:solidFill>
                  <a:srgbClr val="FFFFFF"/>
                </a:solidFill>
                <a:latin typeface="Cocomat Pro Heavy"/>
              </a:rPr>
              <a:t>The time has come to write your first program in C++!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41083" y="790423"/>
            <a:ext cx="9571128" cy="15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066"/>
              </a:lnSpc>
            </a:pPr>
            <a:r>
              <a:rPr lang="en-US" sz="9972">
                <a:solidFill>
                  <a:srgbClr val="232B24"/>
                </a:solidFill>
                <a:latin typeface="Cocomat Pro Heavy"/>
              </a:rPr>
              <a:t>FINALLY!!!</a:t>
            </a:r>
          </a:p>
        </p:txBody>
      </p:sp>
    </p:spTree>
  </p:cSld>
  <p:clrMapOvr>
    <a:masterClrMapping/>
  </p:clrMapOvr>
  <p:transition spd="fast">
    <p:fade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030998">
            <a:off x="-1998893" y="2371037"/>
            <a:ext cx="11672828" cy="11439091"/>
            <a:chOff x="0" y="0"/>
            <a:chExt cx="919383" cy="9009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19383" cy="900974"/>
            </a:xfrm>
            <a:custGeom>
              <a:avLst/>
              <a:gdLst/>
              <a:ahLst/>
              <a:cxnLst/>
              <a:rect r="r" b="b" t="t" l="l"/>
              <a:pathLst>
                <a:path h="900974" w="919383">
                  <a:moveTo>
                    <a:pt x="203200" y="900974"/>
                  </a:moveTo>
                  <a:lnTo>
                    <a:pt x="716183" y="900974"/>
                  </a:lnTo>
                  <a:lnTo>
                    <a:pt x="919383" y="0"/>
                  </a:lnTo>
                  <a:lnTo>
                    <a:pt x="0" y="0"/>
                  </a:lnTo>
                  <a:lnTo>
                    <a:pt x="203200" y="900974"/>
                  </a:lnTo>
                  <a:close/>
                </a:path>
              </a:pathLst>
            </a:custGeom>
            <a:solidFill>
              <a:srgbClr val="FD6C3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27000" y="0"/>
              <a:ext cx="665383" cy="9009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165370" y="1028700"/>
            <a:ext cx="2291663" cy="3343275"/>
          </a:xfrm>
          <a:custGeom>
            <a:avLst/>
            <a:gdLst/>
            <a:ahLst/>
            <a:cxnLst/>
            <a:rect r="r" b="b" t="t" l="l"/>
            <a:pathLst>
              <a:path h="3343275" w="2291663">
                <a:moveTo>
                  <a:pt x="0" y="0"/>
                </a:moveTo>
                <a:lnTo>
                  <a:pt x="2291663" y="0"/>
                </a:lnTo>
                <a:lnTo>
                  <a:pt x="2291663" y="3343275"/>
                </a:lnTo>
                <a:lnTo>
                  <a:pt x="0" y="334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9803874">
            <a:off x="9203403" y="3735496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-9803874">
            <a:off x="9203403" y="5241088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20728" y="4607380"/>
            <a:ext cx="7033585" cy="5679620"/>
          </a:xfrm>
          <a:custGeom>
            <a:avLst/>
            <a:gdLst/>
            <a:ahLst/>
            <a:cxnLst/>
            <a:rect r="r" b="b" t="t" l="l"/>
            <a:pathLst>
              <a:path h="5679620" w="7033585">
                <a:moveTo>
                  <a:pt x="0" y="0"/>
                </a:moveTo>
                <a:lnTo>
                  <a:pt x="7033586" y="0"/>
                </a:lnTo>
                <a:lnTo>
                  <a:pt x="7033586" y="5679620"/>
                </a:lnTo>
                <a:lnTo>
                  <a:pt x="0" y="56796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27220" y="1515755"/>
            <a:ext cx="6972335" cy="130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trike="noStrike" u="none">
                <a:solidFill>
                  <a:srgbClr val="F5F5FF"/>
                </a:solidFill>
                <a:latin typeface="Cocomat Pro Heavy"/>
              </a:rPr>
              <a:t>Try This!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52864" y="3960844"/>
            <a:ext cx="6494276" cy="52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Open the link sent in chat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85582" y="5466435"/>
            <a:ext cx="6494276" cy="52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Copy the template sent in chat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52864" y="6973315"/>
            <a:ext cx="6494276" cy="1065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Define an integer, float and char</a:t>
            </a:r>
          </a:p>
        </p:txBody>
      </p:sp>
      <p:sp>
        <p:nvSpPr>
          <p:cNvPr name="Freeform 13" id="13"/>
          <p:cNvSpPr/>
          <p:nvPr/>
        </p:nvSpPr>
        <p:spPr>
          <a:xfrm flipH="true" flipV="false" rot="-9803874">
            <a:off x="9203403" y="6744076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-9803874">
            <a:off x="9203403" y="8211683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552864" y="8402020"/>
            <a:ext cx="6494276" cy="1065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Search for how can we print them , and implement it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FFFFFF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FFFFFF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93246" y="2166645"/>
            <a:ext cx="12853616" cy="7465873"/>
          </a:xfrm>
          <a:custGeom>
            <a:avLst/>
            <a:gdLst/>
            <a:ahLst/>
            <a:cxnLst/>
            <a:rect r="r" b="b" t="t" l="l"/>
            <a:pathLst>
              <a:path h="7465873" w="12853616">
                <a:moveTo>
                  <a:pt x="0" y="0"/>
                </a:moveTo>
                <a:lnTo>
                  <a:pt x="12853616" y="0"/>
                </a:lnTo>
                <a:lnTo>
                  <a:pt x="12853616" y="7465873"/>
                </a:lnTo>
                <a:lnTo>
                  <a:pt x="0" y="74658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49871" y="167997"/>
            <a:ext cx="13140365" cy="1711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3355"/>
              </a:lnSpc>
              <a:spcBef>
                <a:spcPct val="0"/>
              </a:spcBef>
            </a:pPr>
            <a:r>
              <a:rPr lang="en-US" sz="11129">
                <a:solidFill>
                  <a:srgbClr val="F5F5FF"/>
                </a:solidFill>
                <a:latin typeface="Cocomat Pro Heavy"/>
              </a:rPr>
              <a:t>Exercise Answer</a:t>
            </a:r>
          </a:p>
        </p:txBody>
      </p:sp>
    </p:spTree>
  </p:cSld>
  <p:clrMapOvr>
    <a:masterClrMapping/>
  </p:clrMapOvr>
  <p:transition spd="fast">
    <p:fade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21340" y="612548"/>
            <a:ext cx="7631203" cy="9061903"/>
            <a:chOff x="0" y="0"/>
            <a:chExt cx="10174937" cy="1208253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304824"/>
              <a:ext cx="9656164" cy="8999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0438"/>
                </a:lnSpc>
                <a:spcBef>
                  <a:spcPct val="0"/>
                </a:spcBef>
              </a:pPr>
              <a:r>
                <a:rPr lang="en-US" sz="8698">
                  <a:solidFill>
                    <a:srgbClr val="F5F5FF"/>
                  </a:solidFill>
                  <a:latin typeface="Cocomat Pro Heavy"/>
                </a:rPr>
                <a:t>How does a computer executes given instructions?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1037263"/>
              <a:ext cx="10174937" cy="10452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501"/>
                </a:lnSpc>
              </a:pP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0" y="0"/>
              <a:ext cx="1375797" cy="280010"/>
              <a:chOff x="0" y="0"/>
              <a:chExt cx="222386" cy="4526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222386" cy="45261"/>
              </a:xfrm>
              <a:custGeom>
                <a:avLst/>
                <a:gdLst/>
                <a:ahLst/>
                <a:cxnLst/>
                <a:rect r="r" b="b" t="t" l="l"/>
                <a:pathLst>
                  <a:path h="45261" w="222386">
                    <a:moveTo>
                      <a:pt x="0" y="0"/>
                    </a:moveTo>
                    <a:lnTo>
                      <a:pt x="222386" y="0"/>
                    </a:lnTo>
                    <a:lnTo>
                      <a:pt x="222386" y="45261"/>
                    </a:lnTo>
                    <a:lnTo>
                      <a:pt x="0" y="45261"/>
                    </a:lnTo>
                    <a:close/>
                  </a:path>
                </a:pathLst>
              </a:custGeom>
              <a:solidFill>
                <a:srgbClr val="FEAF01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19050"/>
                <a:ext cx="222386" cy="6431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64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8" id="8"/>
          <p:cNvGrpSpPr/>
          <p:nvPr/>
        </p:nvGrpSpPr>
        <p:grpSpPr>
          <a:xfrm rot="265407">
            <a:off x="8827083" y="-912241"/>
            <a:ext cx="10659267" cy="10167884"/>
            <a:chOff x="0" y="0"/>
            <a:chExt cx="1179240" cy="11248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9240" cy="1124878"/>
            </a:xfrm>
            <a:custGeom>
              <a:avLst/>
              <a:gdLst/>
              <a:ahLst/>
              <a:cxnLst/>
              <a:rect r="r" b="b" t="t" l="l"/>
              <a:pathLst>
                <a:path h="1124878" w="1179240">
                  <a:moveTo>
                    <a:pt x="10998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1045460"/>
                  </a:lnTo>
                  <a:cubicBezTo>
                    <a:pt x="43699" y="1045460"/>
                    <a:pt x="79418" y="1080799"/>
                    <a:pt x="79418" y="1124878"/>
                  </a:cubicBezTo>
                  <a:lnTo>
                    <a:pt x="1099822" y="1124878"/>
                  </a:lnTo>
                  <a:cubicBezTo>
                    <a:pt x="1099822" y="1081179"/>
                    <a:pt x="1135161" y="1045460"/>
                    <a:pt x="1179240" y="1045460"/>
                  </a:cubicBezTo>
                  <a:lnTo>
                    <a:pt x="1179240" y="79418"/>
                  </a:lnTo>
                  <a:cubicBezTo>
                    <a:pt x="1135541" y="79418"/>
                    <a:pt x="1099822" y="44079"/>
                    <a:pt x="1099822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38100" y="38100"/>
              <a:ext cx="1103040" cy="1048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536875" y="1395462"/>
            <a:ext cx="5937946" cy="667185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9144000" y="9478277"/>
            <a:ext cx="12300610" cy="1278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79"/>
              </a:lnSpc>
            </a:pPr>
          </a:p>
        </p:txBody>
      </p:sp>
    </p:spTree>
  </p:cSld>
  <p:clrMapOvr>
    <a:masterClrMapping/>
  </p:clrMapOvr>
  <p:transition spd="fast">
    <p:fade/>
  </p:transition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65407">
            <a:off x="8876659" y="-695756"/>
            <a:ext cx="10659267" cy="10167884"/>
            <a:chOff x="0" y="0"/>
            <a:chExt cx="1179240" cy="11248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9240" cy="1124878"/>
            </a:xfrm>
            <a:custGeom>
              <a:avLst/>
              <a:gdLst/>
              <a:ahLst/>
              <a:cxnLst/>
              <a:rect r="r" b="b" t="t" l="l"/>
              <a:pathLst>
                <a:path h="1124878" w="1179240">
                  <a:moveTo>
                    <a:pt x="10998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1045460"/>
                  </a:lnTo>
                  <a:cubicBezTo>
                    <a:pt x="43699" y="1045460"/>
                    <a:pt x="79418" y="1080799"/>
                    <a:pt x="79418" y="1124878"/>
                  </a:cubicBezTo>
                  <a:lnTo>
                    <a:pt x="1099822" y="1124878"/>
                  </a:lnTo>
                  <a:cubicBezTo>
                    <a:pt x="1099822" y="1081179"/>
                    <a:pt x="1135161" y="1045460"/>
                    <a:pt x="1179240" y="1045460"/>
                  </a:cubicBezTo>
                  <a:lnTo>
                    <a:pt x="1179240" y="79418"/>
                  </a:lnTo>
                  <a:cubicBezTo>
                    <a:pt x="1135541" y="79418"/>
                    <a:pt x="1099822" y="44079"/>
                    <a:pt x="1099822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38100" y="38100"/>
              <a:ext cx="1103040" cy="1048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7500353">
            <a:off x="9345968" y="5589308"/>
            <a:ext cx="1773282" cy="611098"/>
          </a:xfrm>
          <a:custGeom>
            <a:avLst/>
            <a:gdLst/>
            <a:ahLst/>
            <a:cxnLst/>
            <a:rect r="r" b="b" t="t" l="l"/>
            <a:pathLst>
              <a:path h="611098" w="1773282">
                <a:moveTo>
                  <a:pt x="0" y="0"/>
                </a:moveTo>
                <a:lnTo>
                  <a:pt x="1773282" y="0"/>
                </a:lnTo>
                <a:lnTo>
                  <a:pt x="1773282" y="611098"/>
                </a:lnTo>
                <a:lnTo>
                  <a:pt x="0" y="6110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04846" y="865150"/>
            <a:ext cx="6895578" cy="8603401"/>
            <a:chOff x="0" y="0"/>
            <a:chExt cx="9194104" cy="1147120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025983"/>
              <a:ext cx="9194104" cy="17335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0199"/>
                </a:lnSpc>
                <a:spcBef>
                  <a:spcPct val="0"/>
                </a:spcBef>
              </a:pPr>
              <a:r>
                <a:rPr lang="en-US" sz="8499">
                  <a:solidFill>
                    <a:srgbClr val="2F3AA6"/>
                  </a:solidFill>
                  <a:latin typeface="Cocomat Pro Heavy"/>
                </a:rPr>
                <a:t>if conditions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511978"/>
              <a:ext cx="7306995" cy="79592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319"/>
                </a:lnSpc>
              </a:pPr>
              <a:r>
                <a:rPr lang="en-US" sz="3999">
                  <a:solidFill>
                    <a:srgbClr val="232B24"/>
                  </a:solidFill>
                  <a:latin typeface="Garet Bold"/>
                </a:rPr>
                <a:t>Unlike human brain, a computer is a systematic device that executes one task at a time and if the instructions to this task is incomplete, it stops working.</a:t>
              </a:r>
            </a:p>
          </p:txBody>
        </p:sp>
        <p:grpSp>
          <p:nvGrpSpPr>
            <p:cNvPr name="Group 9" id="9"/>
            <p:cNvGrpSpPr/>
            <p:nvPr/>
          </p:nvGrpSpPr>
          <p:grpSpPr>
            <a:xfrm rot="0">
              <a:off x="0" y="0"/>
              <a:ext cx="1125827" cy="229135"/>
              <a:chOff x="0" y="0"/>
              <a:chExt cx="222386" cy="45261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22386" cy="45261"/>
              </a:xfrm>
              <a:custGeom>
                <a:avLst/>
                <a:gdLst/>
                <a:ahLst/>
                <a:cxnLst/>
                <a:rect r="r" b="b" t="t" l="l"/>
                <a:pathLst>
                  <a:path h="45261" w="222386">
                    <a:moveTo>
                      <a:pt x="0" y="0"/>
                    </a:moveTo>
                    <a:lnTo>
                      <a:pt x="222386" y="0"/>
                    </a:lnTo>
                    <a:lnTo>
                      <a:pt x="222386" y="45261"/>
                    </a:lnTo>
                    <a:lnTo>
                      <a:pt x="0" y="45261"/>
                    </a:lnTo>
                    <a:close/>
                  </a:path>
                </a:pathLst>
              </a:custGeom>
              <a:solidFill>
                <a:srgbClr val="FEAF01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19050"/>
                <a:ext cx="222386" cy="6431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63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10991513" y="1262587"/>
            <a:ext cx="5506171" cy="4446233"/>
          </a:xfrm>
          <a:custGeom>
            <a:avLst/>
            <a:gdLst/>
            <a:ahLst/>
            <a:cxnLst/>
            <a:rect r="r" b="b" t="t" l="l"/>
            <a:pathLst>
              <a:path h="4446233" w="5506171">
                <a:moveTo>
                  <a:pt x="0" y="0"/>
                </a:moveTo>
                <a:lnTo>
                  <a:pt x="5506171" y="0"/>
                </a:lnTo>
                <a:lnTo>
                  <a:pt x="5506171" y="4446233"/>
                </a:lnTo>
                <a:lnTo>
                  <a:pt x="0" y="44462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011586" y="6748755"/>
            <a:ext cx="6742976" cy="1736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5F5FF"/>
                </a:solidFill>
                <a:latin typeface="Garet"/>
              </a:rPr>
              <a:t>Algorithms aren’t exclusive to computers: We often associate them with computer science.</a:t>
            </a:r>
          </a:p>
          <a:p>
            <a:pPr algn="ctr">
              <a:lnSpc>
                <a:spcPts val="3499"/>
              </a:lnSpc>
            </a:pPr>
          </a:p>
        </p:txBody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58339" y="2763146"/>
            <a:ext cx="8094239" cy="1198784"/>
            <a:chOff x="0" y="0"/>
            <a:chExt cx="3193675" cy="472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93675" cy="472994"/>
            </a:xfrm>
            <a:custGeom>
              <a:avLst/>
              <a:gdLst/>
              <a:ahLst/>
              <a:cxnLst/>
              <a:rect r="r" b="b" t="t" l="l"/>
              <a:pathLst>
                <a:path h="472994" w="3193675">
                  <a:moveTo>
                    <a:pt x="3114257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393576"/>
                  </a:lnTo>
                  <a:cubicBezTo>
                    <a:pt x="43699" y="393576"/>
                    <a:pt x="79418" y="428915"/>
                    <a:pt x="79418" y="472994"/>
                  </a:cubicBezTo>
                  <a:lnTo>
                    <a:pt x="3114257" y="472994"/>
                  </a:lnTo>
                  <a:cubicBezTo>
                    <a:pt x="3114257" y="429295"/>
                    <a:pt x="3149596" y="393576"/>
                    <a:pt x="3193675" y="393576"/>
                  </a:cubicBezTo>
                  <a:lnTo>
                    <a:pt x="3193675" y="79418"/>
                  </a:lnTo>
                  <a:cubicBezTo>
                    <a:pt x="3149976" y="79418"/>
                    <a:pt x="3114257" y="44079"/>
                    <a:pt x="3114257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38100" y="-19050"/>
              <a:ext cx="3117475" cy="453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099">
                  <a:solidFill>
                    <a:srgbClr val="F5F5FF"/>
                  </a:solidFill>
                  <a:latin typeface="Garet Bold"/>
                </a:rPr>
                <a:t>Introduction to Programming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158339" y="4175634"/>
            <a:ext cx="8094239" cy="1198784"/>
            <a:chOff x="0" y="0"/>
            <a:chExt cx="3193675" cy="47299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93675" cy="472994"/>
            </a:xfrm>
            <a:custGeom>
              <a:avLst/>
              <a:gdLst/>
              <a:ahLst/>
              <a:cxnLst/>
              <a:rect r="r" b="b" t="t" l="l"/>
              <a:pathLst>
                <a:path h="472994" w="3193675">
                  <a:moveTo>
                    <a:pt x="3114257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393576"/>
                  </a:lnTo>
                  <a:cubicBezTo>
                    <a:pt x="43699" y="393576"/>
                    <a:pt x="79418" y="428915"/>
                    <a:pt x="79418" y="472994"/>
                  </a:cubicBezTo>
                  <a:lnTo>
                    <a:pt x="3114257" y="472994"/>
                  </a:lnTo>
                  <a:cubicBezTo>
                    <a:pt x="3114257" y="429295"/>
                    <a:pt x="3149596" y="393576"/>
                    <a:pt x="3193675" y="393576"/>
                  </a:cubicBezTo>
                  <a:lnTo>
                    <a:pt x="3193675" y="79418"/>
                  </a:lnTo>
                  <a:cubicBezTo>
                    <a:pt x="3149976" y="79418"/>
                    <a:pt x="3114257" y="44079"/>
                    <a:pt x="3114257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38100" y="-19050"/>
              <a:ext cx="3117475" cy="453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099">
                  <a:solidFill>
                    <a:srgbClr val="F5F5FF"/>
                  </a:solidFill>
                  <a:latin typeface="Garet Bold"/>
                </a:rPr>
                <a:t>Data Types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158339" y="5583968"/>
            <a:ext cx="8094239" cy="1198784"/>
            <a:chOff x="0" y="0"/>
            <a:chExt cx="3193675" cy="47299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93675" cy="472994"/>
            </a:xfrm>
            <a:custGeom>
              <a:avLst/>
              <a:gdLst/>
              <a:ahLst/>
              <a:cxnLst/>
              <a:rect r="r" b="b" t="t" l="l"/>
              <a:pathLst>
                <a:path h="472994" w="3193675">
                  <a:moveTo>
                    <a:pt x="3114257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393576"/>
                  </a:lnTo>
                  <a:cubicBezTo>
                    <a:pt x="43699" y="393576"/>
                    <a:pt x="79418" y="428915"/>
                    <a:pt x="79418" y="472994"/>
                  </a:cubicBezTo>
                  <a:lnTo>
                    <a:pt x="3114257" y="472994"/>
                  </a:lnTo>
                  <a:cubicBezTo>
                    <a:pt x="3114257" y="429295"/>
                    <a:pt x="3149596" y="393576"/>
                    <a:pt x="3193675" y="393576"/>
                  </a:cubicBezTo>
                  <a:lnTo>
                    <a:pt x="3193675" y="79418"/>
                  </a:lnTo>
                  <a:cubicBezTo>
                    <a:pt x="3149976" y="79418"/>
                    <a:pt x="3114257" y="44079"/>
                    <a:pt x="3114257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38100" y="-19050"/>
              <a:ext cx="3117475" cy="453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099">
                  <a:solidFill>
                    <a:srgbClr val="F5F5FF"/>
                  </a:solidFill>
                  <a:latin typeface="Garet Bold"/>
                </a:rPr>
                <a:t>Conditions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158339" y="6992302"/>
            <a:ext cx="8094239" cy="1198784"/>
            <a:chOff x="0" y="0"/>
            <a:chExt cx="3193675" cy="47299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193675" cy="472994"/>
            </a:xfrm>
            <a:custGeom>
              <a:avLst/>
              <a:gdLst/>
              <a:ahLst/>
              <a:cxnLst/>
              <a:rect r="r" b="b" t="t" l="l"/>
              <a:pathLst>
                <a:path h="472994" w="3193675">
                  <a:moveTo>
                    <a:pt x="3114257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393576"/>
                  </a:lnTo>
                  <a:cubicBezTo>
                    <a:pt x="43699" y="393576"/>
                    <a:pt x="79418" y="428915"/>
                    <a:pt x="79418" y="472994"/>
                  </a:cubicBezTo>
                  <a:lnTo>
                    <a:pt x="3114257" y="472994"/>
                  </a:lnTo>
                  <a:cubicBezTo>
                    <a:pt x="3114257" y="429295"/>
                    <a:pt x="3149596" y="393576"/>
                    <a:pt x="3193675" y="393576"/>
                  </a:cubicBezTo>
                  <a:lnTo>
                    <a:pt x="3193675" y="79418"/>
                  </a:lnTo>
                  <a:cubicBezTo>
                    <a:pt x="3149976" y="79418"/>
                    <a:pt x="3114257" y="44079"/>
                    <a:pt x="3114257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38100" y="-19050"/>
              <a:ext cx="3117475" cy="453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099">
                  <a:solidFill>
                    <a:srgbClr val="F5F5FF"/>
                  </a:solidFill>
                  <a:latin typeface="Garet Bold"/>
                </a:rPr>
                <a:t>Loops</a:t>
              </a: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843750" y="841384"/>
            <a:ext cx="2383343" cy="3492077"/>
          </a:xfrm>
          <a:custGeom>
            <a:avLst/>
            <a:gdLst/>
            <a:ahLst/>
            <a:cxnLst/>
            <a:rect r="r" b="b" t="t" l="l"/>
            <a:pathLst>
              <a:path h="3492077" w="2383343">
                <a:moveTo>
                  <a:pt x="0" y="0"/>
                </a:moveTo>
                <a:lnTo>
                  <a:pt x="2383343" y="0"/>
                </a:lnTo>
                <a:lnTo>
                  <a:pt x="2383343" y="3492077"/>
                </a:lnTo>
                <a:lnTo>
                  <a:pt x="0" y="3492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035422" y="4556555"/>
            <a:ext cx="5190104" cy="3857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trike="noStrike" u="none">
                <a:solidFill>
                  <a:srgbClr val="F5F5FF"/>
                </a:solidFill>
                <a:latin typeface="Cocomat Pro Heavy"/>
              </a:rPr>
              <a:t>Today's Question Bank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838851" y="9884634"/>
            <a:ext cx="2999988" cy="298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4"/>
              </a:lnSpc>
            </a:pPr>
            <a:r>
              <a:rPr lang="en-US" sz="1788">
                <a:solidFill>
                  <a:srgbClr val="000000"/>
                </a:solidFill>
                <a:latin typeface="Canva Sans"/>
              </a:rPr>
              <a:t>Designed and presented by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838838" y="9810439"/>
            <a:ext cx="1287111" cy="409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70"/>
              </a:lnSpc>
            </a:pPr>
            <a:r>
              <a:rPr lang="en-US" sz="2264">
                <a:solidFill>
                  <a:srgbClr val="000000"/>
                </a:solidFill>
                <a:latin typeface="Yellowtail"/>
              </a:rPr>
              <a:t>Carin Samer</a:t>
            </a:r>
          </a:p>
        </p:txBody>
      </p:sp>
    </p:spTree>
  </p:cSld>
  <p:clrMapOvr>
    <a:masterClrMapping/>
  </p:clrMapOvr>
  <p:transition spd="slow">
    <p:cover dir="d"/>
  </p:transition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6504" y="2610906"/>
            <a:ext cx="9684876" cy="7087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60267" indent="-480134" lvl="1">
              <a:lnSpc>
                <a:spcPts val="6226"/>
              </a:lnSpc>
              <a:buFont typeface="Arial"/>
              <a:buChar char="•"/>
            </a:pPr>
            <a:r>
              <a:rPr lang="en-US" sz="4447">
                <a:solidFill>
                  <a:srgbClr val="FFFFFF"/>
                </a:solidFill>
                <a:latin typeface="Canva Sans Bold"/>
              </a:rPr>
              <a:t>If conditions are like </a:t>
            </a:r>
            <a:r>
              <a:rPr lang="en-US" sz="4447">
                <a:solidFill>
                  <a:srgbClr val="FFAE02"/>
                </a:solidFill>
                <a:latin typeface="Canva Sans Bold"/>
              </a:rPr>
              <a:t>a sieve </a:t>
            </a:r>
            <a:r>
              <a:rPr lang="en-US" sz="4447">
                <a:solidFill>
                  <a:srgbClr val="FFFFFF"/>
                </a:solidFill>
                <a:latin typeface="Canva Sans Bold"/>
              </a:rPr>
              <a:t>, that can decide which is going to pass or not.</a:t>
            </a:r>
          </a:p>
          <a:p>
            <a:pPr marL="960267" indent="-480134" lvl="1">
              <a:lnSpc>
                <a:spcPts val="6226"/>
              </a:lnSpc>
              <a:buFont typeface="Arial"/>
              <a:buChar char="•"/>
            </a:pPr>
            <a:r>
              <a:rPr lang="en-US" sz="4447">
                <a:solidFill>
                  <a:srgbClr val="FFFFFF"/>
                </a:solidFill>
                <a:latin typeface="Canva Sans Bold"/>
              </a:rPr>
              <a:t>We can use comparison operators &amp;&amp; and || (and, or)</a:t>
            </a:r>
          </a:p>
          <a:p>
            <a:pPr marL="960267" indent="-480134" lvl="1">
              <a:lnSpc>
                <a:spcPts val="6226"/>
              </a:lnSpc>
              <a:buFont typeface="Arial"/>
              <a:buChar char="•"/>
            </a:pPr>
            <a:r>
              <a:rPr lang="en-US" sz="4447">
                <a:solidFill>
                  <a:srgbClr val="FFFFFF"/>
                </a:solidFill>
                <a:latin typeface="Canva Sans Bold"/>
              </a:rPr>
              <a:t>if we want to add another condition to the current one we use , (else if) or (else) at the end of the statement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637827"/>
            <a:ext cx="17434991" cy="122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45"/>
              </a:lnSpc>
              <a:spcBef>
                <a:spcPct val="0"/>
              </a:spcBef>
            </a:pPr>
            <a:r>
              <a:rPr lang="en-US" sz="7787">
                <a:solidFill>
                  <a:srgbClr val="FABB17"/>
                </a:solidFill>
                <a:latin typeface="Cocomat Pro Heavy"/>
              </a:rPr>
              <a:t>If and else if conditions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2927631" y="4028032"/>
            <a:ext cx="7361614" cy="4792780"/>
          </a:xfrm>
          <a:custGeom>
            <a:avLst/>
            <a:gdLst/>
            <a:ahLst/>
            <a:cxnLst/>
            <a:rect r="r" b="b" t="t" l="l"/>
            <a:pathLst>
              <a:path h="4792780" w="7361614">
                <a:moveTo>
                  <a:pt x="0" y="0"/>
                </a:moveTo>
                <a:lnTo>
                  <a:pt x="7361614" y="0"/>
                </a:lnTo>
                <a:lnTo>
                  <a:pt x="7361614" y="4792780"/>
                </a:lnTo>
                <a:lnTo>
                  <a:pt x="0" y="47927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620455" y="3799688"/>
            <a:ext cx="7361614" cy="4792780"/>
          </a:xfrm>
          <a:custGeom>
            <a:avLst/>
            <a:gdLst/>
            <a:ahLst/>
            <a:cxnLst/>
            <a:rect r="r" b="b" t="t" l="l"/>
            <a:pathLst>
              <a:path h="4792780" w="7361614">
                <a:moveTo>
                  <a:pt x="0" y="0"/>
                </a:moveTo>
                <a:lnTo>
                  <a:pt x="7361614" y="0"/>
                </a:lnTo>
                <a:lnTo>
                  <a:pt x="7361614" y="4792779"/>
                </a:lnTo>
                <a:lnTo>
                  <a:pt x="0" y="47927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111380" y="3490755"/>
            <a:ext cx="7361614" cy="4792780"/>
          </a:xfrm>
          <a:custGeom>
            <a:avLst/>
            <a:gdLst/>
            <a:ahLst/>
            <a:cxnLst/>
            <a:rect r="r" b="b" t="t" l="l"/>
            <a:pathLst>
              <a:path h="4792780" w="7361614">
                <a:moveTo>
                  <a:pt x="0" y="0"/>
                </a:moveTo>
                <a:lnTo>
                  <a:pt x="7361614" y="0"/>
                </a:lnTo>
                <a:lnTo>
                  <a:pt x="7361614" y="4792780"/>
                </a:lnTo>
                <a:lnTo>
                  <a:pt x="0" y="47927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896118" y="3790163"/>
            <a:ext cx="10660928" cy="367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433"/>
              </a:lnSpc>
              <a:spcBef>
                <a:spcPct val="0"/>
              </a:spcBef>
            </a:pPr>
            <a:r>
              <a:rPr lang="en-US" sz="23694">
                <a:solidFill>
                  <a:srgbClr val="FFFFFF"/>
                </a:solidFill>
                <a:latin typeface="Cocomat Pro Heavy"/>
              </a:rPr>
              <a:t>If </a:t>
            </a:r>
          </a:p>
        </p:txBody>
      </p:sp>
    </p:spTree>
  </p:cSld>
  <p:clrMapOvr>
    <a:masterClrMapping/>
  </p:clrMapOvr>
  <p:transition spd="fast">
    <p:fade/>
  </p:transition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030998">
            <a:off x="-1998893" y="2371037"/>
            <a:ext cx="11672828" cy="11439091"/>
            <a:chOff x="0" y="0"/>
            <a:chExt cx="919383" cy="9009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19383" cy="900974"/>
            </a:xfrm>
            <a:custGeom>
              <a:avLst/>
              <a:gdLst/>
              <a:ahLst/>
              <a:cxnLst/>
              <a:rect r="r" b="b" t="t" l="l"/>
              <a:pathLst>
                <a:path h="900974" w="919383">
                  <a:moveTo>
                    <a:pt x="203200" y="900974"/>
                  </a:moveTo>
                  <a:lnTo>
                    <a:pt x="716183" y="900974"/>
                  </a:lnTo>
                  <a:lnTo>
                    <a:pt x="919383" y="0"/>
                  </a:lnTo>
                  <a:lnTo>
                    <a:pt x="0" y="0"/>
                  </a:lnTo>
                  <a:lnTo>
                    <a:pt x="203200" y="900974"/>
                  </a:lnTo>
                  <a:close/>
                </a:path>
              </a:pathLst>
            </a:custGeom>
            <a:solidFill>
              <a:srgbClr val="FD6C3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27000" y="0"/>
              <a:ext cx="665383" cy="9009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165370" y="1028700"/>
            <a:ext cx="2291663" cy="3343275"/>
          </a:xfrm>
          <a:custGeom>
            <a:avLst/>
            <a:gdLst/>
            <a:ahLst/>
            <a:cxnLst/>
            <a:rect r="r" b="b" t="t" l="l"/>
            <a:pathLst>
              <a:path h="3343275" w="2291663">
                <a:moveTo>
                  <a:pt x="0" y="0"/>
                </a:moveTo>
                <a:lnTo>
                  <a:pt x="2291663" y="0"/>
                </a:lnTo>
                <a:lnTo>
                  <a:pt x="2291663" y="3343275"/>
                </a:lnTo>
                <a:lnTo>
                  <a:pt x="0" y="334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9803874">
            <a:off x="9203403" y="3735496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-9803874">
            <a:off x="9203403" y="5241088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20728" y="4607380"/>
            <a:ext cx="7033585" cy="5679620"/>
          </a:xfrm>
          <a:custGeom>
            <a:avLst/>
            <a:gdLst/>
            <a:ahLst/>
            <a:cxnLst/>
            <a:rect r="r" b="b" t="t" l="l"/>
            <a:pathLst>
              <a:path h="5679620" w="7033585">
                <a:moveTo>
                  <a:pt x="0" y="0"/>
                </a:moveTo>
                <a:lnTo>
                  <a:pt x="7033586" y="0"/>
                </a:lnTo>
                <a:lnTo>
                  <a:pt x="7033586" y="5679620"/>
                </a:lnTo>
                <a:lnTo>
                  <a:pt x="0" y="56796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27220" y="1515755"/>
            <a:ext cx="6972335" cy="130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trike="noStrike" u="none">
                <a:solidFill>
                  <a:srgbClr val="F5F5FF"/>
                </a:solidFill>
                <a:latin typeface="Cocomat Pro Heavy"/>
              </a:rPr>
              <a:t>Try This!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52864" y="3960844"/>
            <a:ext cx="6494276" cy="52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Complete the previous code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85582" y="5466435"/>
            <a:ext cx="6494276" cy="2143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Write an if statement that states that if your integer is greater than 10 , it prints yes , other wise print no</a:t>
            </a:r>
          </a:p>
        </p:txBody>
      </p:sp>
      <p:sp>
        <p:nvSpPr>
          <p:cNvPr name="Freeform 12" id="12"/>
          <p:cNvSpPr/>
          <p:nvPr/>
        </p:nvSpPr>
        <p:spPr>
          <a:xfrm flipH="true" flipV="false" rot="-9803874">
            <a:off x="9200487" y="7983485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3" y="0"/>
                </a:moveTo>
                <a:lnTo>
                  <a:pt x="0" y="0"/>
                </a:lnTo>
                <a:lnTo>
                  <a:pt x="0" y="584045"/>
                </a:lnTo>
                <a:lnTo>
                  <a:pt x="1292973" y="584045"/>
                </a:lnTo>
                <a:lnTo>
                  <a:pt x="129297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549947" y="8023907"/>
            <a:ext cx="6494276" cy="1065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Feel free to google it but , DO NOT COPY AND PASTE CODE!!</a:t>
            </a:r>
          </a:p>
        </p:txBody>
      </p:sp>
    </p:spTree>
  </p:cSld>
  <p:clrMapOvr>
    <a:masterClrMapping/>
  </p:clrMapOvr>
  <p:transition spd="fast">
    <p:fade/>
  </p:transition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80677" y="1879878"/>
            <a:ext cx="11478755" cy="7743604"/>
          </a:xfrm>
          <a:custGeom>
            <a:avLst/>
            <a:gdLst/>
            <a:ahLst/>
            <a:cxnLst/>
            <a:rect r="r" b="b" t="t" l="l"/>
            <a:pathLst>
              <a:path h="7743604" w="11478755">
                <a:moveTo>
                  <a:pt x="0" y="0"/>
                </a:moveTo>
                <a:lnTo>
                  <a:pt x="11478754" y="0"/>
                </a:lnTo>
                <a:lnTo>
                  <a:pt x="11478754" y="7743604"/>
                </a:lnTo>
                <a:lnTo>
                  <a:pt x="0" y="77436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73818" y="167997"/>
            <a:ext cx="13140365" cy="1711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3355"/>
              </a:lnSpc>
              <a:spcBef>
                <a:spcPct val="0"/>
              </a:spcBef>
            </a:pPr>
            <a:r>
              <a:rPr lang="en-US" sz="11129">
                <a:solidFill>
                  <a:srgbClr val="F5F5FF"/>
                </a:solidFill>
                <a:latin typeface="Cocomat Pro Heavy"/>
              </a:rPr>
              <a:t>Exercise Answer</a:t>
            </a:r>
          </a:p>
        </p:txBody>
      </p:sp>
    </p:spTree>
  </p:cSld>
  <p:clrMapOvr>
    <a:masterClrMapping/>
  </p:clrMapOvr>
  <p:transition spd="fast">
    <p:fade/>
  </p:transition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22449" y="509183"/>
            <a:ext cx="6913182" cy="5172763"/>
            <a:chOff x="0" y="0"/>
            <a:chExt cx="9217576" cy="689701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190682"/>
              <a:ext cx="8747614" cy="3111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9096"/>
                </a:lnSpc>
                <a:spcBef>
                  <a:spcPct val="0"/>
                </a:spcBef>
              </a:pPr>
              <a:r>
                <a:rPr lang="en-US" sz="7580">
                  <a:solidFill>
                    <a:srgbClr val="F5F5FF"/>
                  </a:solidFill>
                  <a:latin typeface="Cocomat Pro Heavy"/>
                </a:rPr>
                <a:t>Temperature Check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969342"/>
              <a:ext cx="9217576" cy="1927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889"/>
                </a:lnSpc>
              </a:pPr>
              <a:r>
                <a:rPr lang="en-US" sz="4428">
                  <a:solidFill>
                    <a:srgbClr val="F5F5FF"/>
                  </a:solidFill>
                  <a:latin typeface="Garet Bold"/>
                </a:rPr>
                <a:t>Is everything clear till now? Send in chat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0" y="0"/>
              <a:ext cx="1246348" cy="253664"/>
              <a:chOff x="0" y="0"/>
              <a:chExt cx="222386" cy="4526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222386" cy="45261"/>
              </a:xfrm>
              <a:custGeom>
                <a:avLst/>
                <a:gdLst/>
                <a:ahLst/>
                <a:cxnLst/>
                <a:rect r="r" b="b" t="t" l="l"/>
                <a:pathLst>
                  <a:path h="45261" w="222386">
                    <a:moveTo>
                      <a:pt x="0" y="0"/>
                    </a:moveTo>
                    <a:lnTo>
                      <a:pt x="222386" y="0"/>
                    </a:lnTo>
                    <a:lnTo>
                      <a:pt x="222386" y="45261"/>
                    </a:lnTo>
                    <a:lnTo>
                      <a:pt x="0" y="45261"/>
                    </a:lnTo>
                    <a:close/>
                  </a:path>
                </a:pathLst>
              </a:custGeom>
              <a:solidFill>
                <a:srgbClr val="FEAF01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19050"/>
                <a:ext cx="222386" cy="6431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64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8" id="8"/>
          <p:cNvGrpSpPr/>
          <p:nvPr/>
        </p:nvGrpSpPr>
        <p:grpSpPr>
          <a:xfrm rot="265407">
            <a:off x="7397810" y="-304300"/>
            <a:ext cx="11733984" cy="11193058"/>
            <a:chOff x="0" y="0"/>
            <a:chExt cx="1179240" cy="11248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9240" cy="1124878"/>
            </a:xfrm>
            <a:custGeom>
              <a:avLst/>
              <a:gdLst/>
              <a:ahLst/>
              <a:cxnLst/>
              <a:rect r="r" b="b" t="t" l="l"/>
              <a:pathLst>
                <a:path h="1124878" w="1179240">
                  <a:moveTo>
                    <a:pt x="10998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1045460"/>
                  </a:lnTo>
                  <a:cubicBezTo>
                    <a:pt x="43699" y="1045460"/>
                    <a:pt x="79418" y="1080799"/>
                    <a:pt x="79418" y="1124878"/>
                  </a:cubicBezTo>
                  <a:lnTo>
                    <a:pt x="1099822" y="1124878"/>
                  </a:lnTo>
                  <a:cubicBezTo>
                    <a:pt x="1099822" y="1081179"/>
                    <a:pt x="1135161" y="1045460"/>
                    <a:pt x="1179240" y="1045460"/>
                  </a:cubicBezTo>
                  <a:lnTo>
                    <a:pt x="1179240" y="79418"/>
                  </a:lnTo>
                  <a:cubicBezTo>
                    <a:pt x="1135541" y="79418"/>
                    <a:pt x="1099822" y="44079"/>
                    <a:pt x="1099822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38100" y="38100"/>
              <a:ext cx="1103040" cy="1048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303050" y="4460446"/>
            <a:ext cx="3150446" cy="2835402"/>
          </a:xfrm>
          <a:custGeom>
            <a:avLst/>
            <a:gdLst/>
            <a:ahLst/>
            <a:cxnLst/>
            <a:rect r="r" b="b" t="t" l="l"/>
            <a:pathLst>
              <a:path h="2835402" w="3150446">
                <a:moveTo>
                  <a:pt x="0" y="0"/>
                </a:moveTo>
                <a:lnTo>
                  <a:pt x="3150447" y="0"/>
                </a:lnTo>
                <a:lnTo>
                  <a:pt x="3150447" y="2835402"/>
                </a:lnTo>
                <a:lnTo>
                  <a:pt x="0" y="28354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416491" y="1026577"/>
            <a:ext cx="3773120" cy="7743342"/>
          </a:xfrm>
          <a:custGeom>
            <a:avLst/>
            <a:gdLst/>
            <a:ahLst/>
            <a:cxnLst/>
            <a:rect r="r" b="b" t="t" l="l"/>
            <a:pathLst>
              <a:path h="7743342" w="3773120">
                <a:moveTo>
                  <a:pt x="0" y="0"/>
                </a:moveTo>
                <a:lnTo>
                  <a:pt x="3773119" y="0"/>
                </a:lnTo>
                <a:lnTo>
                  <a:pt x="3773119" y="7743343"/>
                </a:lnTo>
                <a:lnTo>
                  <a:pt x="0" y="77433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453497" y="1028700"/>
            <a:ext cx="1542729" cy="703870"/>
          </a:xfrm>
          <a:custGeom>
            <a:avLst/>
            <a:gdLst/>
            <a:ahLst/>
            <a:cxnLst/>
            <a:rect r="r" b="b" t="t" l="l"/>
            <a:pathLst>
              <a:path h="703870" w="1542729">
                <a:moveTo>
                  <a:pt x="0" y="0"/>
                </a:moveTo>
                <a:lnTo>
                  <a:pt x="1542729" y="0"/>
                </a:lnTo>
                <a:lnTo>
                  <a:pt x="1542729" y="703870"/>
                </a:lnTo>
                <a:lnTo>
                  <a:pt x="0" y="7038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144000" y="9478277"/>
            <a:ext cx="12300610" cy="1278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7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1003292" y="931327"/>
            <a:ext cx="3773120" cy="7940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1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2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3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4</a:t>
            </a:r>
          </a:p>
          <a:p>
            <a:pPr algn="ctr">
              <a:lnSpc>
                <a:spcPts val="6999"/>
              </a:lnSpc>
            </a:pPr>
          </a:p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5130D"/>
                </a:solidFill>
                <a:latin typeface="Canva Sans Bold"/>
              </a:rPr>
              <a:t>5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3602226" y="8167729"/>
            <a:ext cx="1542729" cy="703870"/>
          </a:xfrm>
          <a:custGeom>
            <a:avLst/>
            <a:gdLst/>
            <a:ahLst/>
            <a:cxnLst/>
            <a:rect r="r" b="b" t="t" l="l"/>
            <a:pathLst>
              <a:path h="703870" w="1542729">
                <a:moveTo>
                  <a:pt x="0" y="0"/>
                </a:moveTo>
                <a:lnTo>
                  <a:pt x="1542729" y="0"/>
                </a:lnTo>
                <a:lnTo>
                  <a:pt x="1542729" y="703870"/>
                </a:lnTo>
                <a:lnTo>
                  <a:pt x="0" y="7038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4373590" y="427567"/>
            <a:ext cx="3805803" cy="181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E74C2F"/>
                </a:solidFill>
                <a:latin typeface="Canva Sans Bold"/>
              </a:rPr>
              <a:t>Feeling Great!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482197" y="7882892"/>
            <a:ext cx="3805803" cy="887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E74C2F"/>
                </a:solidFill>
                <a:latin typeface="Canva Sans Bold"/>
              </a:rPr>
              <a:t>Lost</a:t>
            </a:r>
          </a:p>
        </p:txBody>
      </p:sp>
    </p:spTree>
  </p:cSld>
  <p:clrMapOvr>
    <a:masterClrMapping/>
  </p:clrMapOvr>
  <p:transition spd="fast">
    <p:fade/>
  </p:transition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6552" y="346157"/>
            <a:ext cx="7631203" cy="10410411"/>
            <a:chOff x="0" y="0"/>
            <a:chExt cx="10174937" cy="13880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304824"/>
              <a:ext cx="9656164" cy="107975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0438"/>
                </a:lnSpc>
                <a:spcBef>
                  <a:spcPct val="0"/>
                </a:spcBef>
              </a:pPr>
              <a:r>
                <a:rPr lang="en-US" sz="8698">
                  <a:solidFill>
                    <a:srgbClr val="F5F5FF"/>
                  </a:solidFill>
                  <a:latin typeface="Cocomat Pro Heavy"/>
                </a:rPr>
                <a:t>Back to data types, how can we store them in boxes or containers?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2835273"/>
              <a:ext cx="10174937" cy="10452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501"/>
                </a:lnSpc>
              </a:pP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0" y="0"/>
              <a:ext cx="1375797" cy="280010"/>
              <a:chOff x="0" y="0"/>
              <a:chExt cx="222386" cy="4526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222386" cy="45261"/>
              </a:xfrm>
              <a:custGeom>
                <a:avLst/>
                <a:gdLst/>
                <a:ahLst/>
                <a:cxnLst/>
                <a:rect r="r" b="b" t="t" l="l"/>
                <a:pathLst>
                  <a:path h="45261" w="222386">
                    <a:moveTo>
                      <a:pt x="0" y="0"/>
                    </a:moveTo>
                    <a:lnTo>
                      <a:pt x="222386" y="0"/>
                    </a:lnTo>
                    <a:lnTo>
                      <a:pt x="222386" y="45261"/>
                    </a:lnTo>
                    <a:lnTo>
                      <a:pt x="0" y="45261"/>
                    </a:lnTo>
                    <a:close/>
                  </a:path>
                </a:pathLst>
              </a:custGeom>
              <a:solidFill>
                <a:srgbClr val="FEAF01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19050"/>
                <a:ext cx="222386" cy="6431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64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8" id="8"/>
          <p:cNvGrpSpPr/>
          <p:nvPr/>
        </p:nvGrpSpPr>
        <p:grpSpPr>
          <a:xfrm rot="265407">
            <a:off x="8827083" y="-912241"/>
            <a:ext cx="10659267" cy="10167884"/>
            <a:chOff x="0" y="0"/>
            <a:chExt cx="1179240" cy="11248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9240" cy="1124878"/>
            </a:xfrm>
            <a:custGeom>
              <a:avLst/>
              <a:gdLst/>
              <a:ahLst/>
              <a:cxnLst/>
              <a:rect r="r" b="b" t="t" l="l"/>
              <a:pathLst>
                <a:path h="1124878" w="1179240">
                  <a:moveTo>
                    <a:pt x="10998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1045460"/>
                  </a:lnTo>
                  <a:cubicBezTo>
                    <a:pt x="43699" y="1045460"/>
                    <a:pt x="79418" y="1080799"/>
                    <a:pt x="79418" y="1124878"/>
                  </a:cubicBezTo>
                  <a:lnTo>
                    <a:pt x="1099822" y="1124878"/>
                  </a:lnTo>
                  <a:cubicBezTo>
                    <a:pt x="1099822" y="1081179"/>
                    <a:pt x="1135161" y="1045460"/>
                    <a:pt x="1179240" y="1045460"/>
                  </a:cubicBezTo>
                  <a:lnTo>
                    <a:pt x="1179240" y="79418"/>
                  </a:lnTo>
                  <a:cubicBezTo>
                    <a:pt x="1135541" y="79418"/>
                    <a:pt x="1099822" y="44079"/>
                    <a:pt x="1099822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38100" y="38100"/>
              <a:ext cx="1103040" cy="1048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529000" y="1658868"/>
            <a:ext cx="7255432" cy="6622230"/>
          </a:xfrm>
          <a:custGeom>
            <a:avLst/>
            <a:gdLst/>
            <a:ahLst/>
            <a:cxnLst/>
            <a:rect r="r" b="b" t="t" l="l"/>
            <a:pathLst>
              <a:path h="6622230" w="7255432">
                <a:moveTo>
                  <a:pt x="0" y="0"/>
                </a:moveTo>
                <a:lnTo>
                  <a:pt x="7255432" y="0"/>
                </a:lnTo>
                <a:lnTo>
                  <a:pt x="7255432" y="6622230"/>
                </a:lnTo>
                <a:lnTo>
                  <a:pt x="0" y="66222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144000" y="9478277"/>
            <a:ext cx="12300610" cy="1278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79"/>
              </a:lnSpc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FFFFFF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FFFFFF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7882" y="2520551"/>
            <a:ext cx="9963363" cy="6996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6867" indent="-473434" lvl="1">
              <a:lnSpc>
                <a:spcPts val="6139"/>
              </a:lnSpc>
              <a:buFont typeface="Arial"/>
              <a:buChar char="•"/>
            </a:pPr>
            <a:r>
              <a:rPr lang="en-US" sz="4385">
                <a:solidFill>
                  <a:srgbClr val="FFFFFF"/>
                </a:solidFill>
                <a:latin typeface="Canva Sans Bold"/>
              </a:rPr>
              <a:t>Data types can be stored in boxes inside the computer called </a:t>
            </a:r>
            <a:r>
              <a:rPr lang="en-US" sz="4385">
                <a:solidFill>
                  <a:srgbClr val="FEAF01"/>
                </a:solidFill>
                <a:latin typeface="Canva Sans Bold"/>
              </a:rPr>
              <a:t>Arrays</a:t>
            </a:r>
          </a:p>
          <a:p>
            <a:pPr marL="946867" indent="-473434" lvl="1">
              <a:lnSpc>
                <a:spcPts val="6139"/>
              </a:lnSpc>
              <a:buFont typeface="Arial"/>
              <a:buChar char="•"/>
            </a:pPr>
            <a:r>
              <a:rPr lang="en-US" sz="4385">
                <a:solidFill>
                  <a:srgbClr val="FFFFFF"/>
                </a:solidFill>
                <a:latin typeface="Canva Sans Bold"/>
              </a:rPr>
              <a:t>Sometimes we can store a value in </a:t>
            </a:r>
            <a:r>
              <a:rPr lang="en-US" sz="4385">
                <a:solidFill>
                  <a:srgbClr val="FEAF01"/>
                </a:solidFill>
                <a:latin typeface="Canva Sans Bold"/>
              </a:rPr>
              <a:t>a string</a:t>
            </a:r>
            <a:r>
              <a:rPr lang="en-US" sz="4385">
                <a:solidFill>
                  <a:srgbClr val="FFFFFF"/>
                </a:solidFill>
                <a:latin typeface="Canva Sans Bold"/>
              </a:rPr>
              <a:t> (string is considered a data type while the array isn’t) and in this cases, it will be interpreted as </a:t>
            </a:r>
            <a:r>
              <a:rPr lang="en-US" sz="4385">
                <a:solidFill>
                  <a:srgbClr val="FEAF01"/>
                </a:solidFill>
                <a:latin typeface="Canva Sans Bold"/>
              </a:rPr>
              <a:t>a set of characters .</a:t>
            </a:r>
          </a:p>
        </p:txBody>
      </p:sp>
      <p:sp>
        <p:nvSpPr>
          <p:cNvPr name="Freeform 3" id="3"/>
          <p:cNvSpPr/>
          <p:nvPr/>
        </p:nvSpPr>
        <p:spPr>
          <a:xfrm flipH="true" flipV="false" rot="0">
            <a:off x="11850251" y="2454473"/>
            <a:ext cx="5832622" cy="7223889"/>
          </a:xfrm>
          <a:custGeom>
            <a:avLst/>
            <a:gdLst/>
            <a:ahLst/>
            <a:cxnLst/>
            <a:rect r="r" b="b" t="t" l="l"/>
            <a:pathLst>
              <a:path h="7223889" w="5832622">
                <a:moveTo>
                  <a:pt x="5832622" y="0"/>
                </a:moveTo>
                <a:lnTo>
                  <a:pt x="0" y="0"/>
                </a:lnTo>
                <a:lnTo>
                  <a:pt x="0" y="7223890"/>
                </a:lnTo>
                <a:lnTo>
                  <a:pt x="5832622" y="7223890"/>
                </a:lnTo>
                <a:lnTo>
                  <a:pt x="583262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7882" y="407610"/>
            <a:ext cx="17434991" cy="122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45"/>
              </a:lnSpc>
              <a:spcBef>
                <a:spcPct val="0"/>
              </a:spcBef>
            </a:pPr>
            <a:r>
              <a:rPr lang="en-US" sz="7787">
                <a:solidFill>
                  <a:srgbClr val="FABB17"/>
                </a:solidFill>
                <a:latin typeface="Cocomat Pro Heavy"/>
              </a:rPr>
              <a:t>Arrays and strings</a:t>
            </a:r>
          </a:p>
        </p:txBody>
      </p:sp>
    </p:spTree>
  </p:cSld>
  <p:clrMapOvr>
    <a:masterClrMapping/>
  </p:clrMapOvr>
  <p:transition spd="fast">
    <p:fade/>
  </p:transition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981812"/>
            <a:ext cx="13419307" cy="77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sz="4500">
                <a:solidFill>
                  <a:srgbClr val="FFFFFF"/>
                </a:solidFill>
                <a:latin typeface="Canva Sans Bold"/>
              </a:rPr>
              <a:t>data type  array name[size]={initial value}</a:t>
            </a:r>
          </a:p>
        </p:txBody>
      </p:sp>
      <p:sp>
        <p:nvSpPr>
          <p:cNvPr name="Freeform 3" id="3"/>
          <p:cNvSpPr/>
          <p:nvPr/>
        </p:nvSpPr>
        <p:spPr>
          <a:xfrm flipH="true" flipV="false" rot="0">
            <a:off x="12455378" y="2454473"/>
            <a:ext cx="5832622" cy="7223889"/>
          </a:xfrm>
          <a:custGeom>
            <a:avLst/>
            <a:gdLst/>
            <a:ahLst/>
            <a:cxnLst/>
            <a:rect r="r" b="b" t="t" l="l"/>
            <a:pathLst>
              <a:path h="7223889" w="5832622">
                <a:moveTo>
                  <a:pt x="5832622" y="0"/>
                </a:moveTo>
                <a:lnTo>
                  <a:pt x="0" y="0"/>
                </a:lnTo>
                <a:lnTo>
                  <a:pt x="0" y="7223890"/>
                </a:lnTo>
                <a:lnTo>
                  <a:pt x="5832622" y="7223890"/>
                </a:lnTo>
                <a:lnTo>
                  <a:pt x="583262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7882" y="407610"/>
            <a:ext cx="17434991" cy="122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45"/>
              </a:lnSpc>
              <a:spcBef>
                <a:spcPct val="0"/>
              </a:spcBef>
            </a:pPr>
            <a:r>
              <a:rPr lang="en-US" sz="7787">
                <a:solidFill>
                  <a:srgbClr val="FABB17"/>
                </a:solidFill>
                <a:latin typeface="Cocomat Pro Heavy"/>
              </a:rPr>
              <a:t>Arrays and strings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4219581"/>
            <a:ext cx="13419307" cy="1571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sz="4500">
                <a:solidFill>
                  <a:srgbClr val="FEAF01"/>
                </a:solidFill>
                <a:latin typeface="Canva Sans Bold"/>
              </a:rPr>
              <a:t>int arr[100]={0};</a:t>
            </a:r>
          </a:p>
          <a:p>
            <a:pPr>
              <a:lnSpc>
                <a:spcPts val="6300"/>
              </a:lnSpc>
            </a:pPr>
            <a:r>
              <a:rPr lang="en-US" sz="4500">
                <a:solidFill>
                  <a:srgbClr val="FEAF01"/>
                </a:solidFill>
                <a:latin typeface="Canva Sans Bold"/>
              </a:rPr>
              <a:t>       double arr[100];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6257886"/>
            <a:ext cx="13419307" cy="1571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sz="4500">
                <a:solidFill>
                  <a:srgbClr val="FFFFFF"/>
                </a:solidFill>
                <a:latin typeface="Canva Sans Bold"/>
              </a:rPr>
              <a:t>To access one element in the array       </a:t>
            </a:r>
            <a:r>
              <a:rPr lang="en-US" sz="4500">
                <a:solidFill>
                  <a:srgbClr val="FEAF01"/>
                </a:solidFill>
                <a:latin typeface="Canva Sans Bold"/>
              </a:rPr>
              <a:t>arr[index]=x;</a:t>
            </a:r>
          </a:p>
        </p:txBody>
      </p:sp>
    </p:spTree>
  </p:cSld>
  <p:clrMapOvr>
    <a:masterClrMapping/>
  </p:clrMapOvr>
  <p:transition spd="fast">
    <p:fade/>
  </p:transition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6552" y="1020411"/>
            <a:ext cx="7631203" cy="9061903"/>
            <a:chOff x="0" y="0"/>
            <a:chExt cx="10174937" cy="1208253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304824"/>
              <a:ext cx="9656164" cy="8999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0438"/>
                </a:lnSpc>
                <a:spcBef>
                  <a:spcPct val="0"/>
                </a:spcBef>
              </a:pPr>
              <a:r>
                <a:rPr lang="en-US" sz="8698">
                  <a:solidFill>
                    <a:srgbClr val="F5F5FF"/>
                  </a:solidFill>
                  <a:latin typeface="Cocomat Pro Heavy"/>
                </a:rPr>
                <a:t>How to iterate through these containers?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1037263"/>
              <a:ext cx="10174937" cy="10452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501"/>
                </a:lnSpc>
              </a:pP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0" y="0"/>
              <a:ext cx="1375797" cy="280010"/>
              <a:chOff x="0" y="0"/>
              <a:chExt cx="222386" cy="4526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222386" cy="45261"/>
              </a:xfrm>
              <a:custGeom>
                <a:avLst/>
                <a:gdLst/>
                <a:ahLst/>
                <a:cxnLst/>
                <a:rect r="r" b="b" t="t" l="l"/>
                <a:pathLst>
                  <a:path h="45261" w="222386">
                    <a:moveTo>
                      <a:pt x="0" y="0"/>
                    </a:moveTo>
                    <a:lnTo>
                      <a:pt x="222386" y="0"/>
                    </a:lnTo>
                    <a:lnTo>
                      <a:pt x="222386" y="45261"/>
                    </a:lnTo>
                    <a:lnTo>
                      <a:pt x="0" y="45261"/>
                    </a:lnTo>
                    <a:close/>
                  </a:path>
                </a:pathLst>
              </a:custGeom>
              <a:solidFill>
                <a:srgbClr val="FEAF01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19050"/>
                <a:ext cx="222386" cy="6431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64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8" id="8"/>
          <p:cNvGrpSpPr/>
          <p:nvPr/>
        </p:nvGrpSpPr>
        <p:grpSpPr>
          <a:xfrm rot="265407">
            <a:off x="8827083" y="-912241"/>
            <a:ext cx="10659267" cy="10167884"/>
            <a:chOff x="0" y="0"/>
            <a:chExt cx="1179240" cy="11248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9240" cy="1124878"/>
            </a:xfrm>
            <a:custGeom>
              <a:avLst/>
              <a:gdLst/>
              <a:ahLst/>
              <a:cxnLst/>
              <a:rect r="r" b="b" t="t" l="l"/>
              <a:pathLst>
                <a:path h="1124878" w="1179240">
                  <a:moveTo>
                    <a:pt x="10998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1045460"/>
                  </a:lnTo>
                  <a:cubicBezTo>
                    <a:pt x="43699" y="1045460"/>
                    <a:pt x="79418" y="1080799"/>
                    <a:pt x="79418" y="1124878"/>
                  </a:cubicBezTo>
                  <a:lnTo>
                    <a:pt x="1099822" y="1124878"/>
                  </a:lnTo>
                  <a:cubicBezTo>
                    <a:pt x="1099822" y="1081179"/>
                    <a:pt x="1135161" y="1045460"/>
                    <a:pt x="1179240" y="1045460"/>
                  </a:cubicBezTo>
                  <a:lnTo>
                    <a:pt x="1179240" y="79418"/>
                  </a:lnTo>
                  <a:cubicBezTo>
                    <a:pt x="1135541" y="79418"/>
                    <a:pt x="1099822" y="44079"/>
                    <a:pt x="1099822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38100" y="38100"/>
              <a:ext cx="1103040" cy="1048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754549" y="1028700"/>
            <a:ext cx="6717826" cy="6290328"/>
          </a:xfrm>
          <a:custGeom>
            <a:avLst/>
            <a:gdLst/>
            <a:ahLst/>
            <a:cxnLst/>
            <a:rect r="r" b="b" t="t" l="l"/>
            <a:pathLst>
              <a:path h="6290328" w="6717826">
                <a:moveTo>
                  <a:pt x="0" y="0"/>
                </a:moveTo>
                <a:lnTo>
                  <a:pt x="6717826" y="0"/>
                </a:lnTo>
                <a:lnTo>
                  <a:pt x="6717826" y="6290328"/>
                </a:lnTo>
                <a:lnTo>
                  <a:pt x="0" y="62903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144000" y="9478277"/>
            <a:ext cx="12300610" cy="1278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79"/>
              </a:lnSpc>
            </a:pP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0006101" y="1028700"/>
            <a:ext cx="6717826" cy="6290328"/>
          </a:xfrm>
          <a:custGeom>
            <a:avLst/>
            <a:gdLst/>
            <a:ahLst/>
            <a:cxnLst/>
            <a:rect r="r" b="b" t="t" l="l"/>
            <a:pathLst>
              <a:path h="6290328" w="6717826">
                <a:moveTo>
                  <a:pt x="0" y="0"/>
                </a:moveTo>
                <a:lnTo>
                  <a:pt x="6717826" y="0"/>
                </a:lnTo>
                <a:lnTo>
                  <a:pt x="6717826" y="6290328"/>
                </a:lnTo>
                <a:lnTo>
                  <a:pt x="0" y="62903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66526" y="4648099"/>
            <a:ext cx="10769355" cy="1143062"/>
            <a:chOff x="0" y="0"/>
            <a:chExt cx="2836373" cy="3010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6373" cy="301053"/>
            </a:xfrm>
            <a:custGeom>
              <a:avLst/>
              <a:gdLst/>
              <a:ahLst/>
              <a:cxnLst/>
              <a:rect r="r" b="b" t="t" l="l"/>
              <a:pathLst>
                <a:path h="301053" w="2836373">
                  <a:moveTo>
                    <a:pt x="0" y="0"/>
                  </a:moveTo>
                  <a:lnTo>
                    <a:pt x="2836373" y="0"/>
                  </a:lnTo>
                  <a:lnTo>
                    <a:pt x="2836373" y="301053"/>
                  </a:lnTo>
                  <a:lnTo>
                    <a:pt x="0" y="30105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2836373" cy="301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047491" y="4817626"/>
            <a:ext cx="917886" cy="754433"/>
            <a:chOff x="0" y="0"/>
            <a:chExt cx="241748" cy="198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1748" cy="198698"/>
            </a:xfrm>
            <a:custGeom>
              <a:avLst/>
              <a:gdLst/>
              <a:ahLst/>
              <a:cxnLst/>
              <a:rect r="r" b="b" t="t" l="l"/>
              <a:pathLst>
                <a:path h="198698" w="241748">
                  <a:moveTo>
                    <a:pt x="0" y="0"/>
                  </a:moveTo>
                  <a:lnTo>
                    <a:pt x="241748" y="0"/>
                  </a:lnTo>
                  <a:lnTo>
                    <a:pt x="241748" y="198698"/>
                  </a:lnTo>
                  <a:lnTo>
                    <a:pt x="0" y="198698"/>
                  </a:lnTo>
                  <a:close/>
                </a:path>
              </a:pathLst>
            </a:custGeom>
            <a:solidFill>
              <a:srgbClr val="57B1F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241748" cy="198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144000" y="4842414"/>
            <a:ext cx="917886" cy="754433"/>
            <a:chOff x="0" y="0"/>
            <a:chExt cx="241748" cy="198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41748" cy="198698"/>
            </a:xfrm>
            <a:custGeom>
              <a:avLst/>
              <a:gdLst/>
              <a:ahLst/>
              <a:cxnLst/>
              <a:rect r="r" b="b" t="t" l="l"/>
              <a:pathLst>
                <a:path h="198698" w="241748">
                  <a:moveTo>
                    <a:pt x="0" y="0"/>
                  </a:moveTo>
                  <a:lnTo>
                    <a:pt x="241748" y="0"/>
                  </a:lnTo>
                  <a:lnTo>
                    <a:pt x="241748" y="198698"/>
                  </a:lnTo>
                  <a:lnTo>
                    <a:pt x="0" y="198698"/>
                  </a:lnTo>
                  <a:close/>
                </a:path>
              </a:pathLst>
            </a:custGeom>
            <a:solidFill>
              <a:srgbClr val="57B1F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0"/>
              <a:ext cx="241748" cy="198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40509" y="4867202"/>
            <a:ext cx="917886" cy="754433"/>
            <a:chOff x="0" y="0"/>
            <a:chExt cx="241748" cy="19869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41748" cy="198698"/>
            </a:xfrm>
            <a:custGeom>
              <a:avLst/>
              <a:gdLst/>
              <a:ahLst/>
              <a:cxnLst/>
              <a:rect r="r" b="b" t="t" l="l"/>
              <a:pathLst>
                <a:path h="198698" w="241748">
                  <a:moveTo>
                    <a:pt x="0" y="0"/>
                  </a:moveTo>
                  <a:lnTo>
                    <a:pt x="241748" y="0"/>
                  </a:lnTo>
                  <a:lnTo>
                    <a:pt x="241748" y="198698"/>
                  </a:lnTo>
                  <a:lnTo>
                    <a:pt x="0" y="198698"/>
                  </a:lnTo>
                  <a:close/>
                </a:path>
              </a:pathLst>
            </a:custGeom>
            <a:solidFill>
              <a:srgbClr val="57B1F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0"/>
              <a:ext cx="241748" cy="198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337017" y="4891990"/>
            <a:ext cx="917886" cy="754433"/>
            <a:chOff x="0" y="0"/>
            <a:chExt cx="241748" cy="19869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41748" cy="198698"/>
            </a:xfrm>
            <a:custGeom>
              <a:avLst/>
              <a:gdLst/>
              <a:ahLst/>
              <a:cxnLst/>
              <a:rect r="r" b="b" t="t" l="l"/>
              <a:pathLst>
                <a:path h="198698" w="241748">
                  <a:moveTo>
                    <a:pt x="0" y="0"/>
                  </a:moveTo>
                  <a:lnTo>
                    <a:pt x="241748" y="0"/>
                  </a:lnTo>
                  <a:lnTo>
                    <a:pt x="241748" y="198698"/>
                  </a:lnTo>
                  <a:lnTo>
                    <a:pt x="0" y="198698"/>
                  </a:lnTo>
                  <a:close/>
                </a:path>
              </a:pathLst>
            </a:custGeom>
            <a:solidFill>
              <a:srgbClr val="57B1F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0"/>
              <a:ext cx="241748" cy="198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378162" y="4842414"/>
            <a:ext cx="917886" cy="754433"/>
            <a:chOff x="0" y="0"/>
            <a:chExt cx="241748" cy="19869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41748" cy="198698"/>
            </a:xfrm>
            <a:custGeom>
              <a:avLst/>
              <a:gdLst/>
              <a:ahLst/>
              <a:cxnLst/>
              <a:rect r="r" b="b" t="t" l="l"/>
              <a:pathLst>
                <a:path h="198698" w="241748">
                  <a:moveTo>
                    <a:pt x="0" y="0"/>
                  </a:moveTo>
                  <a:lnTo>
                    <a:pt x="241748" y="0"/>
                  </a:lnTo>
                  <a:lnTo>
                    <a:pt x="241748" y="198698"/>
                  </a:lnTo>
                  <a:lnTo>
                    <a:pt x="0" y="198698"/>
                  </a:lnTo>
                  <a:close/>
                </a:path>
              </a:pathLst>
            </a:custGeom>
            <a:solidFill>
              <a:srgbClr val="57B1FA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0"/>
              <a:ext cx="241748" cy="198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419307" y="4867202"/>
            <a:ext cx="917886" cy="754433"/>
            <a:chOff x="0" y="0"/>
            <a:chExt cx="241748" cy="19869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41748" cy="198698"/>
            </a:xfrm>
            <a:custGeom>
              <a:avLst/>
              <a:gdLst/>
              <a:ahLst/>
              <a:cxnLst/>
              <a:rect r="r" b="b" t="t" l="l"/>
              <a:pathLst>
                <a:path h="198698" w="241748">
                  <a:moveTo>
                    <a:pt x="0" y="0"/>
                  </a:moveTo>
                  <a:lnTo>
                    <a:pt x="241748" y="0"/>
                  </a:lnTo>
                  <a:lnTo>
                    <a:pt x="241748" y="198698"/>
                  </a:lnTo>
                  <a:lnTo>
                    <a:pt x="0" y="198698"/>
                  </a:lnTo>
                  <a:close/>
                </a:path>
              </a:pathLst>
            </a:custGeom>
            <a:solidFill>
              <a:srgbClr val="57B1FA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0"/>
              <a:ext cx="241748" cy="198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4628896" y="4842414"/>
            <a:ext cx="917886" cy="754433"/>
            <a:chOff x="0" y="0"/>
            <a:chExt cx="241748" cy="19869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41748" cy="198698"/>
            </a:xfrm>
            <a:custGeom>
              <a:avLst/>
              <a:gdLst/>
              <a:ahLst/>
              <a:cxnLst/>
              <a:rect r="r" b="b" t="t" l="l"/>
              <a:pathLst>
                <a:path h="198698" w="241748">
                  <a:moveTo>
                    <a:pt x="0" y="0"/>
                  </a:moveTo>
                  <a:lnTo>
                    <a:pt x="241748" y="0"/>
                  </a:lnTo>
                  <a:lnTo>
                    <a:pt x="241748" y="198698"/>
                  </a:lnTo>
                  <a:lnTo>
                    <a:pt x="0" y="198698"/>
                  </a:lnTo>
                  <a:close/>
                </a:path>
              </a:pathLst>
            </a:custGeom>
            <a:solidFill>
              <a:srgbClr val="57B1FA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0"/>
              <a:ext cx="241748" cy="198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5727757" y="4817626"/>
            <a:ext cx="917886" cy="754433"/>
            <a:chOff x="0" y="0"/>
            <a:chExt cx="241748" cy="19869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41748" cy="198698"/>
            </a:xfrm>
            <a:custGeom>
              <a:avLst/>
              <a:gdLst/>
              <a:ahLst/>
              <a:cxnLst/>
              <a:rect r="r" b="b" t="t" l="l"/>
              <a:pathLst>
                <a:path h="198698" w="241748">
                  <a:moveTo>
                    <a:pt x="0" y="0"/>
                  </a:moveTo>
                  <a:lnTo>
                    <a:pt x="241748" y="0"/>
                  </a:lnTo>
                  <a:lnTo>
                    <a:pt x="241748" y="198698"/>
                  </a:lnTo>
                  <a:lnTo>
                    <a:pt x="0" y="198698"/>
                  </a:lnTo>
                  <a:close/>
                </a:path>
              </a:pathLst>
            </a:custGeom>
            <a:solidFill>
              <a:srgbClr val="57B1FA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0"/>
              <a:ext cx="241748" cy="198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6826618" y="4792837"/>
            <a:ext cx="917886" cy="754433"/>
            <a:chOff x="0" y="0"/>
            <a:chExt cx="241748" cy="19869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41748" cy="198698"/>
            </a:xfrm>
            <a:custGeom>
              <a:avLst/>
              <a:gdLst/>
              <a:ahLst/>
              <a:cxnLst/>
              <a:rect r="r" b="b" t="t" l="l"/>
              <a:pathLst>
                <a:path h="198698" w="241748">
                  <a:moveTo>
                    <a:pt x="0" y="0"/>
                  </a:moveTo>
                  <a:lnTo>
                    <a:pt x="241748" y="0"/>
                  </a:lnTo>
                  <a:lnTo>
                    <a:pt x="241748" y="198698"/>
                  </a:lnTo>
                  <a:lnTo>
                    <a:pt x="0" y="198698"/>
                  </a:lnTo>
                  <a:close/>
                </a:path>
              </a:pathLst>
            </a:custGeom>
            <a:solidFill>
              <a:srgbClr val="57B1FA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0"/>
              <a:ext cx="241748" cy="198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sp>
        <p:nvSpPr>
          <p:cNvPr name="Freeform 32" id="32"/>
          <p:cNvSpPr/>
          <p:nvPr/>
        </p:nvSpPr>
        <p:spPr>
          <a:xfrm flipH="false" flipV="false" rot="-10800000">
            <a:off x="7051539" y="-2960394"/>
            <a:ext cx="3188970" cy="8229600"/>
          </a:xfrm>
          <a:custGeom>
            <a:avLst/>
            <a:gdLst/>
            <a:ahLst/>
            <a:cxnLst/>
            <a:rect r="r" b="b" t="t" l="l"/>
            <a:pathLst>
              <a:path h="8229600" w="3188970">
                <a:moveTo>
                  <a:pt x="0" y="0"/>
                </a:moveTo>
                <a:lnTo>
                  <a:pt x="3188970" y="0"/>
                </a:lnTo>
                <a:lnTo>
                  <a:pt x="31889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-4366067">
            <a:off x="11024334" y="7956477"/>
            <a:ext cx="1542729" cy="703870"/>
          </a:xfrm>
          <a:custGeom>
            <a:avLst/>
            <a:gdLst/>
            <a:ahLst/>
            <a:cxnLst/>
            <a:rect r="r" b="b" t="t" l="l"/>
            <a:pathLst>
              <a:path h="703870" w="1542729">
                <a:moveTo>
                  <a:pt x="0" y="0"/>
                </a:moveTo>
                <a:lnTo>
                  <a:pt x="1542729" y="0"/>
                </a:lnTo>
                <a:lnTo>
                  <a:pt x="1542729" y="703870"/>
                </a:lnTo>
                <a:lnTo>
                  <a:pt x="0" y="7038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1706569" y="240963"/>
            <a:ext cx="22261073" cy="1556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932"/>
              </a:lnSpc>
              <a:spcBef>
                <a:spcPct val="0"/>
              </a:spcBef>
            </a:pPr>
            <a:r>
              <a:rPr lang="en-US" sz="9943">
                <a:solidFill>
                  <a:srgbClr val="FABB17"/>
                </a:solidFill>
                <a:latin typeface="Cocomat Pro Heavy"/>
              </a:rPr>
              <a:t>Loops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221556" y="3876597"/>
            <a:ext cx="569757" cy="77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Canva Sans Bold"/>
              </a:rPr>
              <a:t>0 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318065" y="3876597"/>
            <a:ext cx="569757" cy="77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Canva Sans Bold"/>
              </a:rPr>
              <a:t>1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588638" y="3819990"/>
            <a:ext cx="569757" cy="77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Canva Sans Bold"/>
              </a:rPr>
              <a:t>2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1510820" y="3876597"/>
            <a:ext cx="569757" cy="77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Canva Sans Bold"/>
              </a:rPr>
              <a:t>3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604452" y="3876597"/>
            <a:ext cx="569757" cy="77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Canva Sans Bold"/>
              </a:rPr>
              <a:t>4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3707609" y="3876597"/>
            <a:ext cx="569757" cy="77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Canva Sans Bold"/>
              </a:rPr>
              <a:t>5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4802961" y="3819990"/>
            <a:ext cx="569757" cy="77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Canva Sans Bold"/>
              </a:rPr>
              <a:t>6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5901822" y="3876597"/>
            <a:ext cx="569757" cy="77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Canva Sans Bold"/>
              </a:rPr>
              <a:t>7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7045655" y="3876597"/>
            <a:ext cx="569757" cy="77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Canva Sans Bold"/>
              </a:rPr>
              <a:t>8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-66675" y="690965"/>
            <a:ext cx="6870564" cy="9061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03546" indent="-501773" lvl="1">
              <a:lnSpc>
                <a:spcPts val="6507"/>
              </a:lnSpc>
              <a:buFont typeface="Arial"/>
              <a:buChar char="•"/>
            </a:pPr>
            <a:r>
              <a:rPr lang="en-US" sz="4648">
                <a:solidFill>
                  <a:srgbClr val="FFFFFF"/>
                </a:solidFill>
                <a:latin typeface="Canva Sans Bold"/>
              </a:rPr>
              <a:t>Loops iterate through arrays starting from and to index you want.</a:t>
            </a:r>
          </a:p>
          <a:p>
            <a:pPr algn="ctr" marL="1003546" indent="-501773" lvl="1">
              <a:lnSpc>
                <a:spcPts val="6507"/>
              </a:lnSpc>
              <a:buFont typeface="Arial"/>
              <a:buChar char="•"/>
            </a:pPr>
            <a:r>
              <a:rPr lang="en-US" sz="4648">
                <a:solidFill>
                  <a:srgbClr val="FFFFFF"/>
                </a:solidFill>
                <a:latin typeface="Canva Sans Bold"/>
              </a:rPr>
              <a:t>That’s why it includes an if conditions that decide when it’s going to start and stop.</a:t>
            </a:r>
          </a:p>
          <a:p>
            <a:pPr algn="ctr">
              <a:lnSpc>
                <a:spcPts val="6507"/>
              </a:lnSpc>
            </a:pPr>
          </a:p>
        </p:txBody>
      </p:sp>
      <p:sp>
        <p:nvSpPr>
          <p:cNvPr name="TextBox 45" id="45"/>
          <p:cNvSpPr txBox="true"/>
          <p:nvPr/>
        </p:nvSpPr>
        <p:spPr>
          <a:xfrm rot="0">
            <a:off x="7880451" y="6446416"/>
            <a:ext cx="10587516" cy="1049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08"/>
              </a:lnSpc>
            </a:pPr>
            <a:r>
              <a:rPr lang="en-US" sz="6077">
                <a:solidFill>
                  <a:srgbClr val="FEAF01"/>
                </a:solidFill>
                <a:latin typeface="Canva Sans Bold"/>
              </a:rPr>
              <a:t>for (int i=0;i&lt;=8;i++)</a:t>
            </a:r>
          </a:p>
        </p:txBody>
      </p:sp>
      <p:sp>
        <p:nvSpPr>
          <p:cNvPr name="Freeform 46" id="46"/>
          <p:cNvSpPr/>
          <p:nvPr/>
        </p:nvSpPr>
        <p:spPr>
          <a:xfrm flipH="false" flipV="false" rot="-4366067">
            <a:off x="12967495" y="7956477"/>
            <a:ext cx="1542729" cy="703870"/>
          </a:xfrm>
          <a:custGeom>
            <a:avLst/>
            <a:gdLst/>
            <a:ahLst/>
            <a:cxnLst/>
            <a:rect r="r" b="b" t="t" l="l"/>
            <a:pathLst>
              <a:path h="703870" w="1542729">
                <a:moveTo>
                  <a:pt x="0" y="0"/>
                </a:moveTo>
                <a:lnTo>
                  <a:pt x="1542728" y="0"/>
                </a:lnTo>
                <a:lnTo>
                  <a:pt x="1542728" y="703870"/>
                </a:lnTo>
                <a:lnTo>
                  <a:pt x="0" y="7038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7" id="47"/>
          <p:cNvSpPr/>
          <p:nvPr/>
        </p:nvSpPr>
        <p:spPr>
          <a:xfrm flipH="false" flipV="false" rot="-5879473">
            <a:off x="14910655" y="7956477"/>
            <a:ext cx="1542729" cy="703870"/>
          </a:xfrm>
          <a:custGeom>
            <a:avLst/>
            <a:gdLst/>
            <a:ahLst/>
            <a:cxnLst/>
            <a:rect r="r" b="b" t="t" l="l"/>
            <a:pathLst>
              <a:path h="703870" w="1542729">
                <a:moveTo>
                  <a:pt x="0" y="0"/>
                </a:moveTo>
                <a:lnTo>
                  <a:pt x="1542729" y="0"/>
                </a:lnTo>
                <a:lnTo>
                  <a:pt x="1542729" y="703870"/>
                </a:lnTo>
                <a:lnTo>
                  <a:pt x="0" y="7038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8" id="48"/>
          <p:cNvSpPr txBox="true"/>
          <p:nvPr/>
        </p:nvSpPr>
        <p:spPr>
          <a:xfrm rot="0">
            <a:off x="6346284" y="8952457"/>
            <a:ext cx="4990734" cy="580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6"/>
              </a:lnSpc>
            </a:pPr>
            <a:r>
              <a:rPr lang="en-US" sz="3376">
                <a:solidFill>
                  <a:srgbClr val="FFFFFF"/>
                </a:solidFill>
                <a:latin typeface="Canva Sans Bold"/>
              </a:rPr>
              <a:t>starting index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1083535" y="9149410"/>
            <a:ext cx="3719426" cy="440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2"/>
              </a:lnSpc>
            </a:pPr>
            <a:r>
              <a:rPr lang="en-US" sz="2516">
                <a:solidFill>
                  <a:srgbClr val="FFFFFF"/>
                </a:solidFill>
                <a:latin typeface="Canva Sans Bold"/>
              </a:rPr>
              <a:t>condition of iteration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5087839" y="9210675"/>
            <a:ext cx="3277140" cy="779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3"/>
              </a:lnSpc>
            </a:pPr>
            <a:r>
              <a:rPr lang="en-US" sz="2217">
                <a:solidFill>
                  <a:srgbClr val="FFFFFF"/>
                </a:solidFill>
                <a:latin typeface="Canva Sans Bold"/>
              </a:rPr>
              <a:t>how many steps are taken each time</a:t>
            </a:r>
          </a:p>
        </p:txBody>
      </p:sp>
    </p:spTree>
  </p:cSld>
  <p:clrMapOvr>
    <a:masterClrMapping/>
  </p:clrMapOvr>
  <p:transition spd="fast">
    <p:fade/>
  </p:transition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030998">
            <a:off x="-1998893" y="2371037"/>
            <a:ext cx="11672828" cy="11439091"/>
            <a:chOff x="0" y="0"/>
            <a:chExt cx="919383" cy="9009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19383" cy="900974"/>
            </a:xfrm>
            <a:custGeom>
              <a:avLst/>
              <a:gdLst/>
              <a:ahLst/>
              <a:cxnLst/>
              <a:rect r="r" b="b" t="t" l="l"/>
              <a:pathLst>
                <a:path h="900974" w="919383">
                  <a:moveTo>
                    <a:pt x="203200" y="900974"/>
                  </a:moveTo>
                  <a:lnTo>
                    <a:pt x="716183" y="900974"/>
                  </a:lnTo>
                  <a:lnTo>
                    <a:pt x="919383" y="0"/>
                  </a:lnTo>
                  <a:lnTo>
                    <a:pt x="0" y="0"/>
                  </a:lnTo>
                  <a:lnTo>
                    <a:pt x="203200" y="900974"/>
                  </a:lnTo>
                  <a:close/>
                </a:path>
              </a:pathLst>
            </a:custGeom>
            <a:solidFill>
              <a:srgbClr val="FD6C3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27000" y="0"/>
              <a:ext cx="665383" cy="9009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165370" y="1028700"/>
            <a:ext cx="2291663" cy="3343275"/>
          </a:xfrm>
          <a:custGeom>
            <a:avLst/>
            <a:gdLst/>
            <a:ahLst/>
            <a:cxnLst/>
            <a:rect r="r" b="b" t="t" l="l"/>
            <a:pathLst>
              <a:path h="3343275" w="2291663">
                <a:moveTo>
                  <a:pt x="0" y="0"/>
                </a:moveTo>
                <a:lnTo>
                  <a:pt x="2291663" y="0"/>
                </a:lnTo>
                <a:lnTo>
                  <a:pt x="2291663" y="3343275"/>
                </a:lnTo>
                <a:lnTo>
                  <a:pt x="0" y="3343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9803874">
            <a:off x="9203403" y="3735496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-9803874">
            <a:off x="9203403" y="5241088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4" y="0"/>
                </a:moveTo>
                <a:lnTo>
                  <a:pt x="0" y="0"/>
                </a:lnTo>
                <a:lnTo>
                  <a:pt x="0" y="584045"/>
                </a:lnTo>
                <a:lnTo>
                  <a:pt x="1292974" y="584045"/>
                </a:lnTo>
                <a:lnTo>
                  <a:pt x="12929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20728" y="4607380"/>
            <a:ext cx="7033585" cy="5679620"/>
          </a:xfrm>
          <a:custGeom>
            <a:avLst/>
            <a:gdLst/>
            <a:ahLst/>
            <a:cxnLst/>
            <a:rect r="r" b="b" t="t" l="l"/>
            <a:pathLst>
              <a:path h="5679620" w="7033585">
                <a:moveTo>
                  <a:pt x="0" y="0"/>
                </a:moveTo>
                <a:lnTo>
                  <a:pt x="7033586" y="0"/>
                </a:lnTo>
                <a:lnTo>
                  <a:pt x="7033586" y="5679620"/>
                </a:lnTo>
                <a:lnTo>
                  <a:pt x="0" y="56796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27220" y="1515755"/>
            <a:ext cx="6972335" cy="130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trike="noStrike" u="none">
                <a:solidFill>
                  <a:srgbClr val="F5F5FF"/>
                </a:solidFill>
                <a:latin typeface="Cocomat Pro Heavy"/>
              </a:rPr>
              <a:t>Try This!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52864" y="3960844"/>
            <a:ext cx="6494276" cy="52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Complete the previous code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85582" y="5466435"/>
            <a:ext cx="6494276" cy="1065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Create an array , and add element of your choice in it</a:t>
            </a:r>
          </a:p>
        </p:txBody>
      </p:sp>
      <p:sp>
        <p:nvSpPr>
          <p:cNvPr name="Freeform 12" id="12"/>
          <p:cNvSpPr/>
          <p:nvPr/>
        </p:nvSpPr>
        <p:spPr>
          <a:xfrm flipH="true" flipV="false" rot="-9803874">
            <a:off x="9200487" y="8263125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3" y="0"/>
                </a:moveTo>
                <a:lnTo>
                  <a:pt x="0" y="0"/>
                </a:lnTo>
                <a:lnTo>
                  <a:pt x="0" y="584045"/>
                </a:lnTo>
                <a:lnTo>
                  <a:pt x="1292973" y="584045"/>
                </a:lnTo>
                <a:lnTo>
                  <a:pt x="129297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549947" y="8325292"/>
            <a:ext cx="6494276" cy="1065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Feel free to google it but , DO NOT COPY AND PASTE CODE!!</a:t>
            </a:r>
          </a:p>
        </p:txBody>
      </p:sp>
      <p:sp>
        <p:nvSpPr>
          <p:cNvPr name="Freeform 14" id="14"/>
          <p:cNvSpPr/>
          <p:nvPr/>
        </p:nvSpPr>
        <p:spPr>
          <a:xfrm flipH="true" flipV="false" rot="-9803874">
            <a:off x="9200487" y="6670516"/>
            <a:ext cx="1292973" cy="584045"/>
          </a:xfrm>
          <a:custGeom>
            <a:avLst/>
            <a:gdLst/>
            <a:ahLst/>
            <a:cxnLst/>
            <a:rect r="r" b="b" t="t" l="l"/>
            <a:pathLst>
              <a:path h="584045" w="1292973">
                <a:moveTo>
                  <a:pt x="1292973" y="0"/>
                </a:moveTo>
                <a:lnTo>
                  <a:pt x="0" y="0"/>
                </a:lnTo>
                <a:lnTo>
                  <a:pt x="0" y="584045"/>
                </a:lnTo>
                <a:lnTo>
                  <a:pt x="1292973" y="584045"/>
                </a:lnTo>
                <a:lnTo>
                  <a:pt x="129297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585582" y="6895864"/>
            <a:ext cx="6494276" cy="1065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303"/>
              </a:lnSpc>
              <a:spcBef>
                <a:spcPct val="0"/>
              </a:spcBef>
            </a:pPr>
            <a:r>
              <a:rPr lang="en-US" sz="3073">
                <a:solidFill>
                  <a:srgbClr val="F5F5FF"/>
                </a:solidFill>
                <a:latin typeface="Garet"/>
              </a:rPr>
              <a:t>Increment every element  by 3 then print it. 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60766" y="3354403"/>
            <a:ext cx="13809911" cy="5015907"/>
            <a:chOff x="0" y="0"/>
            <a:chExt cx="18413215" cy="66878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2603839" y="5992139"/>
              <a:ext cx="13205537" cy="6957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11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18413215" cy="5286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0368"/>
                </a:lnSpc>
                <a:spcBef>
                  <a:spcPct val="0"/>
                </a:spcBef>
              </a:pPr>
              <a:r>
                <a:rPr lang="en-US" sz="8640">
                  <a:solidFill>
                    <a:srgbClr val="F5F5FF"/>
                  </a:solidFill>
                  <a:latin typeface="Cocomat Pro Heavy"/>
                </a:rPr>
                <a:t>What comes in your mind when you hear about </a:t>
              </a:r>
              <a:r>
                <a:rPr lang="en-US" sz="8640">
                  <a:solidFill>
                    <a:srgbClr val="FEAF01"/>
                  </a:solidFill>
                  <a:latin typeface="Cocomat Pro Heavy"/>
                </a:rPr>
                <a:t>coding</a:t>
              </a:r>
              <a:r>
                <a:rPr lang="en-US" sz="8640">
                  <a:solidFill>
                    <a:srgbClr val="F5F5FF"/>
                  </a:solidFill>
                  <a:latin typeface="Cocomat Pro Heavy"/>
                </a:rPr>
                <a:t>?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59419" y="6554695"/>
            <a:ext cx="4239536" cy="3422462"/>
          </a:xfrm>
          <a:custGeom>
            <a:avLst/>
            <a:gdLst/>
            <a:ahLst/>
            <a:cxnLst/>
            <a:rect r="r" b="b" t="t" l="l"/>
            <a:pathLst>
              <a:path h="3422462" w="4239536">
                <a:moveTo>
                  <a:pt x="0" y="0"/>
                </a:moveTo>
                <a:lnTo>
                  <a:pt x="4239537" y="0"/>
                </a:lnTo>
                <a:lnTo>
                  <a:pt x="4239537" y="3422462"/>
                </a:lnTo>
                <a:lnTo>
                  <a:pt x="0" y="34224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189833" y="706454"/>
            <a:ext cx="4848520" cy="4337222"/>
          </a:xfrm>
          <a:custGeom>
            <a:avLst/>
            <a:gdLst/>
            <a:ahLst/>
            <a:cxnLst/>
            <a:rect r="r" b="b" t="t" l="l"/>
            <a:pathLst>
              <a:path h="4337222" w="4848520">
                <a:moveTo>
                  <a:pt x="0" y="0"/>
                </a:moveTo>
                <a:lnTo>
                  <a:pt x="4848520" y="0"/>
                </a:lnTo>
                <a:lnTo>
                  <a:pt x="4848520" y="4337221"/>
                </a:lnTo>
                <a:lnTo>
                  <a:pt x="0" y="43372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838851" y="9884634"/>
            <a:ext cx="2999988" cy="298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4"/>
              </a:lnSpc>
            </a:pPr>
            <a:r>
              <a:rPr lang="en-US" sz="1788">
                <a:solidFill>
                  <a:srgbClr val="000000"/>
                </a:solidFill>
                <a:latin typeface="Canva Sans"/>
              </a:rPr>
              <a:t>Designed and presented by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838838" y="9810439"/>
            <a:ext cx="1287111" cy="409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70"/>
              </a:lnSpc>
            </a:pPr>
            <a:r>
              <a:rPr lang="en-US" sz="2264">
                <a:solidFill>
                  <a:srgbClr val="000000"/>
                </a:solidFill>
                <a:latin typeface="Yellowtail"/>
              </a:rPr>
              <a:t>Carin Samer</a:t>
            </a:r>
          </a:p>
        </p:txBody>
      </p:sp>
    </p:spTree>
  </p:cSld>
  <p:clrMapOvr>
    <a:masterClrMapping/>
  </p:clrMapOvr>
  <p:transition spd="slow">
    <p:cover dir="u"/>
  </p:transition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71012" y="2498685"/>
            <a:ext cx="5753594" cy="5835041"/>
            <a:chOff x="0" y="0"/>
            <a:chExt cx="7671459" cy="77800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75034"/>
              <a:ext cx="5294019" cy="7705021"/>
            </a:xfrm>
            <a:custGeom>
              <a:avLst/>
              <a:gdLst/>
              <a:ahLst/>
              <a:cxnLst/>
              <a:rect r="r" b="b" t="t" l="l"/>
              <a:pathLst>
                <a:path h="7705021" w="5294019">
                  <a:moveTo>
                    <a:pt x="0" y="0"/>
                  </a:moveTo>
                  <a:lnTo>
                    <a:pt x="5294019" y="0"/>
                  </a:lnTo>
                  <a:lnTo>
                    <a:pt x="5294019" y="7705021"/>
                  </a:lnTo>
                  <a:lnTo>
                    <a:pt x="0" y="77050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92423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649135">
              <a:off x="5133808" y="-67685"/>
              <a:ext cx="2138240" cy="48982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874"/>
                </a:lnSpc>
                <a:spcBef>
                  <a:spcPct val="0"/>
                </a:spcBef>
              </a:pPr>
              <a:r>
                <a:rPr lang="en-US" sz="22980">
                  <a:solidFill>
                    <a:srgbClr val="F5F5FF"/>
                  </a:solidFill>
                  <a:latin typeface="Cocomat Pro Heavy"/>
                </a:rPr>
                <a:t>?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543876" y="2210517"/>
            <a:ext cx="8367843" cy="5865967"/>
            <a:chOff x="0" y="0"/>
            <a:chExt cx="11157125" cy="782128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11157125" cy="5724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F5F5FF"/>
                  </a:solidFill>
                  <a:latin typeface="Cocomat Pro Heavy"/>
                </a:rPr>
                <a:t>Can you name other types of loops and data types?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421505"/>
              <a:ext cx="11157125" cy="13997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39"/>
                </a:lnSpc>
              </a:pPr>
              <a:r>
                <a:rPr lang="en-US" sz="3099">
                  <a:solidFill>
                    <a:srgbClr val="F5F5FF"/>
                  </a:solidFill>
                  <a:latin typeface="Garet"/>
                </a:rPr>
                <a:t>Name 2 additonal types of loops and how do they work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FFFFFF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FFFFFF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168B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81943" y="-2813271"/>
            <a:ext cx="28157370" cy="15838520"/>
          </a:xfrm>
          <a:custGeom>
            <a:avLst/>
            <a:gdLst/>
            <a:ahLst/>
            <a:cxnLst/>
            <a:rect r="r" b="b" t="t" l="l"/>
            <a:pathLst>
              <a:path h="15838520" w="28157370">
                <a:moveTo>
                  <a:pt x="0" y="0"/>
                </a:moveTo>
                <a:lnTo>
                  <a:pt x="28157370" y="0"/>
                </a:lnTo>
                <a:lnTo>
                  <a:pt x="28157370" y="15838521"/>
                </a:lnTo>
                <a:lnTo>
                  <a:pt x="0" y="158385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7" t="-2125" r="-3995" b="-204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31155" y="1028700"/>
            <a:ext cx="2327200" cy="2327200"/>
          </a:xfrm>
          <a:custGeom>
            <a:avLst/>
            <a:gdLst/>
            <a:ahLst/>
            <a:cxnLst/>
            <a:rect r="r" b="b" t="t" l="l"/>
            <a:pathLst>
              <a:path h="2327200" w="2327200">
                <a:moveTo>
                  <a:pt x="0" y="0"/>
                </a:moveTo>
                <a:lnTo>
                  <a:pt x="2327200" y="0"/>
                </a:lnTo>
                <a:lnTo>
                  <a:pt x="2327200" y="2327200"/>
                </a:lnTo>
                <a:lnTo>
                  <a:pt x="0" y="232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07161" y="7335199"/>
            <a:ext cx="2961576" cy="3846203"/>
          </a:xfrm>
          <a:custGeom>
            <a:avLst/>
            <a:gdLst/>
            <a:ahLst/>
            <a:cxnLst/>
            <a:rect r="r" b="b" t="t" l="l"/>
            <a:pathLst>
              <a:path h="3846203" w="2961576">
                <a:moveTo>
                  <a:pt x="0" y="0"/>
                </a:moveTo>
                <a:lnTo>
                  <a:pt x="2961576" y="0"/>
                </a:lnTo>
                <a:lnTo>
                  <a:pt x="2961576" y="3846202"/>
                </a:lnTo>
                <a:lnTo>
                  <a:pt x="0" y="384620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68797" y="6091341"/>
            <a:ext cx="9549061" cy="4722445"/>
          </a:xfrm>
          <a:custGeom>
            <a:avLst/>
            <a:gdLst/>
            <a:ahLst/>
            <a:cxnLst/>
            <a:rect r="r" b="b" t="t" l="l"/>
            <a:pathLst>
              <a:path h="4722445" w="9549061">
                <a:moveTo>
                  <a:pt x="0" y="0"/>
                </a:moveTo>
                <a:lnTo>
                  <a:pt x="9549061" y="0"/>
                </a:lnTo>
                <a:lnTo>
                  <a:pt x="9549061" y="4722445"/>
                </a:lnTo>
                <a:lnTo>
                  <a:pt x="0" y="472244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-9992209">
            <a:off x="-11249702" y="831993"/>
            <a:ext cx="16291617" cy="16086784"/>
          </a:xfrm>
          <a:custGeom>
            <a:avLst/>
            <a:gdLst/>
            <a:ahLst/>
            <a:cxnLst/>
            <a:rect r="r" b="b" t="t" l="l"/>
            <a:pathLst>
              <a:path h="16086784" w="16291617">
                <a:moveTo>
                  <a:pt x="0" y="16086784"/>
                </a:moveTo>
                <a:lnTo>
                  <a:pt x="16291617" y="16086784"/>
                </a:lnTo>
                <a:lnTo>
                  <a:pt x="16291617" y="0"/>
                </a:lnTo>
                <a:lnTo>
                  <a:pt x="0" y="0"/>
                </a:lnTo>
                <a:lnTo>
                  <a:pt x="0" y="16086784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-68278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84989" y="3290671"/>
            <a:ext cx="7411485" cy="1540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94"/>
              </a:lnSpc>
              <a:spcBef>
                <a:spcPct val="0"/>
              </a:spcBef>
            </a:pPr>
            <a:r>
              <a:rPr lang="en-US" sz="11694">
                <a:solidFill>
                  <a:srgbClr val="FFE865"/>
                </a:solidFill>
                <a:latin typeface="Noot Bold"/>
              </a:rPr>
              <a:t>THAT’S IT</a:t>
            </a:r>
            <a:r>
              <a:rPr lang="en-US" sz="11694">
                <a:solidFill>
                  <a:srgbClr val="FFE865"/>
                </a:solidFill>
                <a:latin typeface="Noot Bold"/>
              </a:rPr>
              <a:t>!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806852" y="9944541"/>
            <a:ext cx="4287098" cy="342459"/>
            <a:chOff x="0" y="0"/>
            <a:chExt cx="5716131" cy="45661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FFFFFF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FFFFFF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3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590353"/>
            <a:ext cx="7448754" cy="1134842"/>
            <a:chOff x="0" y="0"/>
            <a:chExt cx="4001228" cy="60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01228" cy="609600"/>
            </a:xfrm>
            <a:custGeom>
              <a:avLst/>
              <a:gdLst/>
              <a:ahLst/>
              <a:cxnLst/>
              <a:rect r="r" b="b" t="t" l="l"/>
              <a:pathLst>
                <a:path h="609600" w="4001228">
                  <a:moveTo>
                    <a:pt x="203200" y="0"/>
                  </a:moveTo>
                  <a:lnTo>
                    <a:pt x="4001228" y="0"/>
                  </a:lnTo>
                  <a:lnTo>
                    <a:pt x="379802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5F5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01600" y="0"/>
              <a:ext cx="3798028" cy="609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4957076"/>
            <a:ext cx="7448754" cy="1459447"/>
            <a:chOff x="0" y="0"/>
            <a:chExt cx="4001228" cy="7839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01228" cy="783967"/>
            </a:xfrm>
            <a:custGeom>
              <a:avLst/>
              <a:gdLst/>
              <a:ahLst/>
              <a:cxnLst/>
              <a:rect r="r" b="b" t="t" l="l"/>
              <a:pathLst>
                <a:path h="783967" w="4001228">
                  <a:moveTo>
                    <a:pt x="203200" y="0"/>
                  </a:moveTo>
                  <a:lnTo>
                    <a:pt x="4001228" y="0"/>
                  </a:lnTo>
                  <a:lnTo>
                    <a:pt x="3798028" y="783967"/>
                  </a:lnTo>
                  <a:lnTo>
                    <a:pt x="0" y="78396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5F5FF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01600" y="0"/>
              <a:ext cx="3798028" cy="7839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648403"/>
            <a:ext cx="7448754" cy="1459447"/>
            <a:chOff x="0" y="0"/>
            <a:chExt cx="4001228" cy="78396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01228" cy="783967"/>
            </a:xfrm>
            <a:custGeom>
              <a:avLst/>
              <a:gdLst/>
              <a:ahLst/>
              <a:cxnLst/>
              <a:rect r="r" b="b" t="t" l="l"/>
              <a:pathLst>
                <a:path h="783967" w="4001228">
                  <a:moveTo>
                    <a:pt x="203200" y="0"/>
                  </a:moveTo>
                  <a:lnTo>
                    <a:pt x="4001228" y="0"/>
                  </a:lnTo>
                  <a:lnTo>
                    <a:pt x="3798028" y="783967"/>
                  </a:lnTo>
                  <a:lnTo>
                    <a:pt x="0" y="78396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5F5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0"/>
              <a:ext cx="3798028" cy="7839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85261" y="5268050"/>
            <a:ext cx="6099039" cy="837497"/>
            <a:chOff x="0" y="0"/>
            <a:chExt cx="8132052" cy="111666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230264"/>
              <a:ext cx="656136" cy="656136"/>
            </a:xfrm>
            <a:custGeom>
              <a:avLst/>
              <a:gdLst/>
              <a:ahLst/>
              <a:cxnLst/>
              <a:rect r="r" b="b" t="t" l="l"/>
              <a:pathLst>
                <a:path h="656136" w="656136">
                  <a:moveTo>
                    <a:pt x="0" y="0"/>
                  </a:moveTo>
                  <a:lnTo>
                    <a:pt x="656136" y="0"/>
                  </a:lnTo>
                  <a:lnTo>
                    <a:pt x="656136" y="656135"/>
                  </a:lnTo>
                  <a:lnTo>
                    <a:pt x="0" y="6561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1131826" y="-57150"/>
              <a:ext cx="7000226" cy="1173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9"/>
                </a:lnSpc>
              </a:pPr>
              <a:r>
                <a:rPr lang="en-US" sz="2578">
                  <a:solidFill>
                    <a:srgbClr val="2F3AA6"/>
                  </a:solidFill>
                  <a:latin typeface="Garet"/>
                </a:rPr>
                <a:t>How the computer deals with arrays and different data type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85261" y="7132075"/>
            <a:ext cx="6099039" cy="492102"/>
            <a:chOff x="0" y="0"/>
            <a:chExt cx="8132052" cy="65613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6136" cy="656136"/>
            </a:xfrm>
            <a:custGeom>
              <a:avLst/>
              <a:gdLst/>
              <a:ahLst/>
              <a:cxnLst/>
              <a:rect r="r" b="b" t="t" l="l"/>
              <a:pathLst>
                <a:path h="656136" w="656136">
                  <a:moveTo>
                    <a:pt x="0" y="0"/>
                  </a:moveTo>
                  <a:lnTo>
                    <a:pt x="656136" y="0"/>
                  </a:lnTo>
                  <a:lnTo>
                    <a:pt x="656136" y="656136"/>
                  </a:lnTo>
                  <a:lnTo>
                    <a:pt x="0" y="6561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1131826" y="13581"/>
              <a:ext cx="7000226" cy="5718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9"/>
                </a:lnSpc>
              </a:pPr>
              <a:r>
                <a:rPr lang="en-US" sz="2578">
                  <a:solidFill>
                    <a:srgbClr val="2F3AA6"/>
                  </a:solidFill>
                  <a:latin typeface="Garet"/>
                </a:rPr>
                <a:t>How to use conditions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785261" y="3739025"/>
            <a:ext cx="6099039" cy="837497"/>
            <a:chOff x="0" y="0"/>
            <a:chExt cx="8132052" cy="111666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230264"/>
              <a:ext cx="656136" cy="656136"/>
            </a:xfrm>
            <a:custGeom>
              <a:avLst/>
              <a:gdLst/>
              <a:ahLst/>
              <a:cxnLst/>
              <a:rect r="r" b="b" t="t" l="l"/>
              <a:pathLst>
                <a:path h="656136" w="656136">
                  <a:moveTo>
                    <a:pt x="0" y="0"/>
                  </a:moveTo>
                  <a:lnTo>
                    <a:pt x="656136" y="0"/>
                  </a:lnTo>
                  <a:lnTo>
                    <a:pt x="656136" y="656135"/>
                  </a:lnTo>
                  <a:lnTo>
                    <a:pt x="0" y="6561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1131826" y="-57150"/>
              <a:ext cx="7000226" cy="1173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9"/>
                </a:lnSpc>
              </a:pPr>
              <a:r>
                <a:rPr lang="en-US" sz="2578">
                  <a:solidFill>
                    <a:srgbClr val="2F3AA6"/>
                  </a:solidFill>
                  <a:latin typeface="Garet"/>
                </a:rPr>
                <a:t>How the computer interprets data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-10800000">
            <a:off x="10400285" y="2769211"/>
            <a:ext cx="10902704" cy="8751235"/>
            <a:chOff x="0" y="0"/>
            <a:chExt cx="860663" cy="69082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60663" cy="690825"/>
            </a:xfrm>
            <a:custGeom>
              <a:avLst/>
              <a:gdLst/>
              <a:ahLst/>
              <a:cxnLst/>
              <a:rect r="r" b="b" t="t" l="l"/>
              <a:pathLst>
                <a:path h="690825" w="860663">
                  <a:moveTo>
                    <a:pt x="203200" y="0"/>
                  </a:moveTo>
                  <a:lnTo>
                    <a:pt x="860663" y="0"/>
                  </a:lnTo>
                  <a:lnTo>
                    <a:pt x="657463" y="690825"/>
                  </a:lnTo>
                  <a:lnTo>
                    <a:pt x="0" y="69082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5F5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0"/>
              <a:ext cx="657463" cy="690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084285" y="1057275"/>
            <a:ext cx="10254411" cy="189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475"/>
              </a:lnSpc>
            </a:pPr>
            <a:r>
              <a:rPr lang="en-US" sz="6500">
                <a:solidFill>
                  <a:srgbClr val="F5F5FF"/>
                </a:solidFill>
                <a:latin typeface="Cocomat Pro Heavy"/>
              </a:rPr>
              <a:t>At the end of the lesson, you'll be able to: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706188" y="5224124"/>
            <a:ext cx="3020390" cy="1223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2F3AA6"/>
                </a:solidFill>
                <a:latin typeface="Cocomat Pro Heavy"/>
              </a:rPr>
              <a:t>DID YOU KNOW?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1719288" y="6617928"/>
            <a:ext cx="6107918" cy="2677348"/>
            <a:chOff x="0" y="0"/>
            <a:chExt cx="8143891" cy="356979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1456353"/>
              <a:ext cx="657091" cy="657091"/>
            </a:xfrm>
            <a:custGeom>
              <a:avLst/>
              <a:gdLst/>
              <a:ahLst/>
              <a:cxnLst/>
              <a:rect r="r" b="b" t="t" l="l"/>
              <a:pathLst>
                <a:path h="657091" w="657091">
                  <a:moveTo>
                    <a:pt x="0" y="0"/>
                  </a:moveTo>
                  <a:lnTo>
                    <a:pt x="657091" y="0"/>
                  </a:lnTo>
                  <a:lnTo>
                    <a:pt x="657091" y="657091"/>
                  </a:lnTo>
                  <a:lnTo>
                    <a:pt x="0" y="6570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7" id="27"/>
            <p:cNvSpPr txBox="true"/>
            <p:nvPr/>
          </p:nvSpPr>
          <p:spPr>
            <a:xfrm rot="0">
              <a:off x="1133474" y="-57150"/>
              <a:ext cx="7010417" cy="36269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14"/>
                </a:lnSpc>
              </a:pPr>
              <a:r>
                <a:rPr lang="en-US" sz="2582">
                  <a:solidFill>
                    <a:srgbClr val="2F3AA6"/>
                  </a:solidFill>
                  <a:latin typeface="Garet Bold"/>
                </a:rPr>
                <a:t>Many programming languages are influenced by C++, some of which include C#, Java, and even newer versions of C. </a:t>
              </a:r>
            </a:p>
            <a:p>
              <a:pPr>
                <a:lnSpc>
                  <a:spcPts val="3614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2569393" y="9010392"/>
            <a:ext cx="5257813" cy="895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14"/>
              </a:lnSpc>
            </a:pPr>
            <a:r>
              <a:rPr lang="en-US" sz="2582">
                <a:solidFill>
                  <a:srgbClr val="2F3AA6"/>
                </a:solidFill>
                <a:latin typeface="Garet"/>
              </a:rPr>
              <a:t>You’re going to learn a lot today!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784489" y="8337819"/>
            <a:ext cx="7448754" cy="1459447"/>
            <a:chOff x="0" y="0"/>
            <a:chExt cx="4001228" cy="783967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001228" cy="783967"/>
            </a:xfrm>
            <a:custGeom>
              <a:avLst/>
              <a:gdLst/>
              <a:ahLst/>
              <a:cxnLst/>
              <a:rect r="r" b="b" t="t" l="l"/>
              <a:pathLst>
                <a:path h="783967" w="4001228">
                  <a:moveTo>
                    <a:pt x="203200" y="0"/>
                  </a:moveTo>
                  <a:lnTo>
                    <a:pt x="4001228" y="0"/>
                  </a:lnTo>
                  <a:lnTo>
                    <a:pt x="3798028" y="783967"/>
                  </a:lnTo>
                  <a:lnTo>
                    <a:pt x="0" y="78396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5F5FF"/>
            </a:solidFill>
            <a:ln cap="sq">
              <a:noFill/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101600" y="0"/>
              <a:ext cx="3798028" cy="7839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459347" y="8803174"/>
            <a:ext cx="6099039" cy="492102"/>
            <a:chOff x="0" y="0"/>
            <a:chExt cx="8132052" cy="656136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56136" cy="656136"/>
            </a:xfrm>
            <a:custGeom>
              <a:avLst/>
              <a:gdLst/>
              <a:ahLst/>
              <a:cxnLst/>
              <a:rect r="r" b="b" t="t" l="l"/>
              <a:pathLst>
                <a:path h="656136" w="656136">
                  <a:moveTo>
                    <a:pt x="0" y="0"/>
                  </a:moveTo>
                  <a:lnTo>
                    <a:pt x="656136" y="0"/>
                  </a:lnTo>
                  <a:lnTo>
                    <a:pt x="656136" y="656136"/>
                  </a:lnTo>
                  <a:lnTo>
                    <a:pt x="0" y="6561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4" id="34"/>
            <p:cNvSpPr txBox="true"/>
            <p:nvPr/>
          </p:nvSpPr>
          <p:spPr>
            <a:xfrm rot="0">
              <a:off x="1131826" y="13581"/>
              <a:ext cx="7000226" cy="5718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9"/>
                </a:lnSpc>
              </a:pPr>
              <a:r>
                <a:rPr lang="en-US" sz="2578">
                  <a:solidFill>
                    <a:srgbClr val="2F3AA6"/>
                  </a:solidFill>
                  <a:latin typeface="Garet"/>
                </a:rPr>
                <a:t>Understand how loops work</a:t>
              </a:r>
            </a:p>
          </p:txBody>
        </p:sp>
      </p:grpSp>
    </p:spTree>
  </p:cSld>
  <p:clrMapOvr>
    <a:masterClrMapping/>
  </p:clrMapOvr>
  <p:transition spd="slow">
    <p:cover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3501" y="-25401"/>
            <a:ext cx="18516600" cy="10401301"/>
          </a:xfrm>
          <a:custGeom>
            <a:avLst/>
            <a:gdLst/>
            <a:ahLst/>
            <a:cxnLst/>
            <a:rect r="r" b="b" t="t" l="l"/>
            <a:pathLst>
              <a:path h="10401301" w="18516600">
                <a:moveTo>
                  <a:pt x="0" y="0"/>
                </a:moveTo>
                <a:lnTo>
                  <a:pt x="18516600" y="0"/>
                </a:lnTo>
                <a:lnTo>
                  <a:pt x="18516600" y="10401301"/>
                </a:lnTo>
                <a:lnTo>
                  <a:pt x="0" y="104013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34645" t="-100504" r="-34097" b="-9989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316087" y="604921"/>
            <a:ext cx="8349895" cy="8116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26"/>
              </a:lnSpc>
            </a:pPr>
          </a:p>
          <a:p>
            <a:pPr algn="ctr" marL="0" indent="0" lvl="0">
              <a:lnSpc>
                <a:spcPts val="10526"/>
              </a:lnSpc>
            </a:pPr>
            <a:r>
              <a:rPr lang="en-US" sz="8699">
                <a:solidFill>
                  <a:srgbClr val="232B24"/>
                </a:solidFill>
                <a:latin typeface="Cocomat Pro Heavy"/>
              </a:rPr>
              <a:t>Why are we learning a programming language? Is it only enough?</a:t>
            </a:r>
          </a:p>
        </p:txBody>
      </p:sp>
    </p:spTree>
  </p:cSld>
  <p:clrMapOvr>
    <a:masterClrMapping/>
  </p:clrMapOvr>
  <p:transition spd="slow">
    <p:cover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65407">
            <a:off x="8876659" y="-819697"/>
            <a:ext cx="10659267" cy="10167884"/>
            <a:chOff x="0" y="0"/>
            <a:chExt cx="1179240" cy="11248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9240" cy="1124878"/>
            </a:xfrm>
            <a:custGeom>
              <a:avLst/>
              <a:gdLst/>
              <a:ahLst/>
              <a:cxnLst/>
              <a:rect r="r" b="b" t="t" l="l"/>
              <a:pathLst>
                <a:path h="1124878" w="1179240">
                  <a:moveTo>
                    <a:pt x="10998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1045460"/>
                  </a:lnTo>
                  <a:cubicBezTo>
                    <a:pt x="43699" y="1045460"/>
                    <a:pt x="79418" y="1080799"/>
                    <a:pt x="79418" y="1124878"/>
                  </a:cubicBezTo>
                  <a:lnTo>
                    <a:pt x="1099822" y="1124878"/>
                  </a:lnTo>
                  <a:cubicBezTo>
                    <a:pt x="1099822" y="1081179"/>
                    <a:pt x="1135161" y="1045460"/>
                    <a:pt x="1179240" y="1045460"/>
                  </a:cubicBezTo>
                  <a:lnTo>
                    <a:pt x="1179240" y="79418"/>
                  </a:lnTo>
                  <a:cubicBezTo>
                    <a:pt x="1135541" y="79418"/>
                    <a:pt x="1099822" y="44079"/>
                    <a:pt x="1099822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38100" y="38100"/>
              <a:ext cx="1103040" cy="1048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620355" y="1398552"/>
            <a:ext cx="3934966" cy="3367169"/>
            <a:chOff x="0" y="0"/>
            <a:chExt cx="5246621" cy="448955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246621" cy="3181806"/>
            </a:xfrm>
            <a:custGeom>
              <a:avLst/>
              <a:gdLst/>
              <a:ahLst/>
              <a:cxnLst/>
              <a:rect r="r" b="b" t="t" l="l"/>
              <a:pathLst>
                <a:path h="3181806" w="5246621">
                  <a:moveTo>
                    <a:pt x="0" y="0"/>
                  </a:moveTo>
                  <a:lnTo>
                    <a:pt x="5246621" y="0"/>
                  </a:lnTo>
                  <a:lnTo>
                    <a:pt x="5246621" y="3181806"/>
                  </a:lnTo>
                  <a:lnTo>
                    <a:pt x="0" y="31818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-60482" r="0" b="-60852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7500353">
              <a:off x="39368" y="2468192"/>
              <a:ext cx="2969545" cy="1023347"/>
            </a:xfrm>
            <a:custGeom>
              <a:avLst/>
              <a:gdLst/>
              <a:ahLst/>
              <a:cxnLst/>
              <a:rect r="r" b="b" t="t" l="l"/>
              <a:pathLst>
                <a:path h="1023347" w="2969545">
                  <a:moveTo>
                    <a:pt x="0" y="0"/>
                  </a:moveTo>
                  <a:lnTo>
                    <a:pt x="2969545" y="0"/>
                  </a:lnTo>
                  <a:lnTo>
                    <a:pt x="2969545" y="1023347"/>
                  </a:lnTo>
                  <a:lnTo>
                    <a:pt x="0" y="10233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385125" y="1553434"/>
            <a:ext cx="8115300" cy="4581218"/>
            <a:chOff x="0" y="0"/>
            <a:chExt cx="10820400" cy="6108291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542384"/>
              <a:ext cx="10820400" cy="2034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1877"/>
                </a:lnSpc>
                <a:spcBef>
                  <a:spcPct val="0"/>
                </a:spcBef>
              </a:pPr>
              <a:r>
                <a:rPr lang="en-US" sz="9898">
                  <a:solidFill>
                    <a:srgbClr val="2F3AA6"/>
                  </a:solidFill>
                  <a:latin typeface="Cocomat Pro Heavy"/>
                </a:rPr>
                <a:t>Visualization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4778212"/>
              <a:ext cx="10820400" cy="13300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329"/>
                </a:lnSpc>
              </a:pPr>
            </a:p>
          </p:txBody>
        </p:sp>
        <p:grpSp>
          <p:nvGrpSpPr>
            <p:cNvPr name="Group 11" id="11"/>
            <p:cNvGrpSpPr/>
            <p:nvPr/>
          </p:nvGrpSpPr>
          <p:grpSpPr>
            <a:xfrm rot="0">
              <a:off x="0" y="0"/>
              <a:ext cx="1762808" cy="358777"/>
              <a:chOff x="0" y="0"/>
              <a:chExt cx="222386" cy="45261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222386" cy="45261"/>
              </a:xfrm>
              <a:custGeom>
                <a:avLst/>
                <a:gdLst/>
                <a:ahLst/>
                <a:cxnLst/>
                <a:rect r="r" b="b" t="t" l="l"/>
                <a:pathLst>
                  <a:path h="45261" w="222386">
                    <a:moveTo>
                      <a:pt x="0" y="0"/>
                    </a:moveTo>
                    <a:lnTo>
                      <a:pt x="222386" y="0"/>
                    </a:lnTo>
                    <a:lnTo>
                      <a:pt x="222386" y="45261"/>
                    </a:lnTo>
                    <a:lnTo>
                      <a:pt x="0" y="45261"/>
                    </a:lnTo>
                    <a:close/>
                  </a:path>
                </a:pathLst>
              </a:custGeom>
              <a:solidFill>
                <a:srgbClr val="FEAF01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19050"/>
                <a:ext cx="222386" cy="6431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640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14" id="14"/>
          <p:cNvGrpSpPr/>
          <p:nvPr/>
        </p:nvGrpSpPr>
        <p:grpSpPr>
          <a:xfrm rot="0">
            <a:off x="10455350" y="5080678"/>
            <a:ext cx="6264974" cy="2997581"/>
            <a:chOff x="0" y="0"/>
            <a:chExt cx="8353299" cy="3996774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47625"/>
              <a:ext cx="8353299" cy="2516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53"/>
                </a:lnSpc>
              </a:pPr>
              <a:r>
                <a:rPr lang="en-US" sz="3799">
                  <a:solidFill>
                    <a:srgbClr val="F5F5FF"/>
                  </a:solidFill>
                  <a:latin typeface="Garet Bold"/>
                </a:rPr>
                <a:t>90% of the information transmitted to the brain is visual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15089" y="2865655"/>
              <a:ext cx="8123120" cy="11311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5F5FF"/>
                  </a:solidFill>
                  <a:latin typeface="Garet"/>
                </a:rPr>
                <a:t>50% of the brain is active in visual processing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68541" y="4442570"/>
            <a:ext cx="6264974" cy="4273796"/>
            <a:chOff x="0" y="0"/>
            <a:chExt cx="8353299" cy="5698395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47625"/>
              <a:ext cx="8353299" cy="42180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53"/>
                </a:lnSpc>
              </a:pPr>
              <a:r>
                <a:rPr lang="en-US" sz="3799">
                  <a:solidFill>
                    <a:srgbClr val="15130D"/>
                  </a:solidFill>
                  <a:latin typeface="Garet Bold"/>
                </a:rPr>
                <a:t>Probably , it’s one of the most important skills one can acquire to learn anything , not just programming.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15089" y="4567276"/>
              <a:ext cx="8123120" cy="11311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5F5FF"/>
                  </a:solidFill>
                  <a:latin typeface="Garet"/>
                </a:rPr>
                <a:t>50% of the brain is active in visual processing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000000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000000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65407">
            <a:off x="8876659" y="-819697"/>
            <a:ext cx="10659267" cy="10167884"/>
            <a:chOff x="0" y="0"/>
            <a:chExt cx="1179240" cy="11248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9240" cy="1124878"/>
            </a:xfrm>
            <a:custGeom>
              <a:avLst/>
              <a:gdLst/>
              <a:ahLst/>
              <a:cxnLst/>
              <a:rect r="r" b="b" t="t" l="l"/>
              <a:pathLst>
                <a:path h="1124878" w="1179240">
                  <a:moveTo>
                    <a:pt x="10998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1045460"/>
                  </a:lnTo>
                  <a:cubicBezTo>
                    <a:pt x="43699" y="1045460"/>
                    <a:pt x="79418" y="1080799"/>
                    <a:pt x="79418" y="1124878"/>
                  </a:cubicBezTo>
                  <a:lnTo>
                    <a:pt x="1099822" y="1124878"/>
                  </a:lnTo>
                  <a:cubicBezTo>
                    <a:pt x="1099822" y="1081179"/>
                    <a:pt x="1135161" y="1045460"/>
                    <a:pt x="1179240" y="1045460"/>
                  </a:cubicBezTo>
                  <a:lnTo>
                    <a:pt x="1179240" y="79418"/>
                  </a:lnTo>
                  <a:cubicBezTo>
                    <a:pt x="1135541" y="79418"/>
                    <a:pt x="1099822" y="44079"/>
                    <a:pt x="1099822" y="0"/>
                  </a:cubicBezTo>
                  <a:close/>
                </a:path>
              </a:pathLst>
            </a:custGeom>
            <a:solidFill>
              <a:srgbClr val="6168B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38100" y="38100"/>
              <a:ext cx="1103040" cy="1048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3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85125" y="298387"/>
            <a:ext cx="8115300" cy="6099785"/>
            <a:chOff x="0" y="0"/>
            <a:chExt cx="10820400" cy="813304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542384"/>
              <a:ext cx="10820400" cy="40590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1877"/>
                </a:lnSpc>
                <a:spcBef>
                  <a:spcPct val="0"/>
                </a:spcBef>
              </a:pPr>
              <a:r>
                <a:rPr lang="en-US" sz="9898">
                  <a:solidFill>
                    <a:srgbClr val="2F3AA6"/>
                  </a:solidFill>
                  <a:latin typeface="Cocomat Pro Heavy"/>
                </a:rPr>
                <a:t>The Power of Search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802967"/>
              <a:ext cx="10820400" cy="13300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329"/>
                </a:lnSpc>
              </a:pPr>
            </a:p>
          </p:txBody>
        </p:sp>
        <p:grpSp>
          <p:nvGrpSpPr>
            <p:cNvPr name="Group 8" id="8"/>
            <p:cNvGrpSpPr/>
            <p:nvPr/>
          </p:nvGrpSpPr>
          <p:grpSpPr>
            <a:xfrm rot="0">
              <a:off x="0" y="0"/>
              <a:ext cx="1762808" cy="358777"/>
              <a:chOff x="0" y="0"/>
              <a:chExt cx="222386" cy="45261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222386" cy="45261"/>
              </a:xfrm>
              <a:custGeom>
                <a:avLst/>
                <a:gdLst/>
                <a:ahLst/>
                <a:cxnLst/>
                <a:rect r="r" b="b" t="t" l="l"/>
                <a:pathLst>
                  <a:path h="45261" w="222386">
                    <a:moveTo>
                      <a:pt x="0" y="0"/>
                    </a:moveTo>
                    <a:lnTo>
                      <a:pt x="222386" y="0"/>
                    </a:lnTo>
                    <a:lnTo>
                      <a:pt x="222386" y="45261"/>
                    </a:lnTo>
                    <a:lnTo>
                      <a:pt x="0" y="45261"/>
                    </a:lnTo>
                    <a:close/>
                  </a:path>
                </a:pathLst>
              </a:custGeom>
              <a:solidFill>
                <a:srgbClr val="FEAF01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19050"/>
                <a:ext cx="222386" cy="6431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2640"/>
                  </a:lnSpc>
                  <a:spcBef>
                    <a:spcPct val="0"/>
                  </a:spcBef>
                </a:pPr>
              </a:p>
            </p:txBody>
          </p:sp>
        </p:grp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689340" y="0"/>
            <a:ext cx="7008082" cy="6973041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 rot="0">
            <a:off x="198305" y="4454764"/>
            <a:ext cx="7978622" cy="4027532"/>
            <a:chOff x="0" y="0"/>
            <a:chExt cx="10638162" cy="5370043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28575"/>
              <a:ext cx="10638162" cy="4655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82"/>
                </a:lnSpc>
              </a:pPr>
              <a:r>
                <a:rPr lang="en-US" sz="2994">
                  <a:solidFill>
                    <a:srgbClr val="15130D"/>
                  </a:solidFill>
                  <a:latin typeface="Garet Bold"/>
                </a:rPr>
                <a:t> Programmers use code search to answer questions about a wide range of topics, including what code does, where is code instantiated, why code is behaving a certain way, who was responsible for an edit and when it happened, and how to perform a task.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46570" y="4949065"/>
              <a:ext cx="10345023" cy="4209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58"/>
                </a:lnSpc>
              </a:pPr>
              <a:r>
                <a:rPr lang="en-US" sz="1970">
                  <a:solidFill>
                    <a:srgbClr val="404040"/>
                  </a:solidFill>
                  <a:latin typeface="Garet"/>
                </a:rPr>
                <a:t>Research done by Google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689340" y="7049429"/>
            <a:ext cx="8208193" cy="2865733"/>
            <a:chOff x="0" y="0"/>
            <a:chExt cx="10944258" cy="3820977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47625"/>
              <a:ext cx="10944258" cy="28130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60"/>
                </a:lnSpc>
              </a:pPr>
              <a:r>
                <a:rPr lang="en-US" sz="4256">
                  <a:solidFill>
                    <a:srgbClr val="F5F5FF"/>
                  </a:solidFill>
                  <a:latin typeface="Garet Bold"/>
                </a:rPr>
                <a:t>There are 5.9 million Google searches per minute</a:t>
              </a:r>
            </a:p>
            <a:p>
              <a:pPr algn="ctr">
                <a:lnSpc>
                  <a:spcPts val="5660"/>
                </a:lnSpc>
              </a:pP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50787" y="3206103"/>
              <a:ext cx="10642684" cy="6148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000000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000000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  <p:transition spd="slow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1727200" y="2908059"/>
            <a:ext cx="5252776" cy="5004463"/>
          </a:xfrm>
          <a:custGeom>
            <a:avLst/>
            <a:gdLst/>
            <a:ahLst/>
            <a:cxnLst/>
            <a:rect r="r" b="b" t="t" l="l"/>
            <a:pathLst>
              <a:path h="5004463" w="5252776">
                <a:moveTo>
                  <a:pt x="5252776" y="0"/>
                </a:moveTo>
                <a:lnTo>
                  <a:pt x="0" y="0"/>
                </a:lnTo>
                <a:lnTo>
                  <a:pt x="0" y="5004463"/>
                </a:lnTo>
                <a:lnTo>
                  <a:pt x="5252776" y="5004463"/>
                </a:lnTo>
                <a:lnTo>
                  <a:pt x="525277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224479" y="3105184"/>
            <a:ext cx="3990091" cy="480733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868162" y="1019175"/>
            <a:ext cx="14551676" cy="1007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F5F5FF"/>
                </a:solidFill>
                <a:latin typeface="Cocomat Pro Bold"/>
              </a:rPr>
              <a:t>How Computer Understands </a:t>
            </a:r>
            <a:r>
              <a:rPr lang="en-US" sz="6500">
                <a:solidFill>
                  <a:srgbClr val="E3A72F"/>
                </a:solidFill>
                <a:latin typeface="Cocomat Pro Bold"/>
              </a:rPr>
              <a:t>Data?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361160"/>
            <a:ext cx="5889500" cy="4604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9"/>
              </a:lnSpc>
            </a:pPr>
            <a:r>
              <a:rPr lang="en-US" sz="7405">
                <a:solidFill>
                  <a:srgbClr val="F5F5FF"/>
                </a:solidFill>
                <a:latin typeface="Garet Bold"/>
              </a:rPr>
              <a:t>ABC</a:t>
            </a:r>
          </a:p>
          <a:p>
            <a:pPr algn="ctr">
              <a:lnSpc>
                <a:spcPts val="9109"/>
              </a:lnSpc>
            </a:pPr>
            <a:r>
              <a:rPr lang="en-US" sz="7405">
                <a:solidFill>
                  <a:srgbClr val="F5F5FF"/>
                </a:solidFill>
                <a:cs typeface="Garet Bold"/>
              </a:rPr>
              <a:t>أ ب ج</a:t>
            </a:r>
          </a:p>
          <a:p>
            <a:pPr algn="ctr">
              <a:lnSpc>
                <a:spcPts val="9109"/>
              </a:lnSpc>
            </a:pPr>
            <a:r>
              <a:rPr lang="en-US" sz="7405">
                <a:solidFill>
                  <a:srgbClr val="F5F5FF"/>
                </a:solidFill>
                <a:latin typeface="Garet Bold"/>
              </a:rPr>
              <a:t>1234</a:t>
            </a:r>
          </a:p>
          <a:p>
            <a:pPr algn="ctr" marL="0" indent="0" lvl="1">
              <a:lnSpc>
                <a:spcPts val="9109"/>
              </a:lnSpc>
            </a:pPr>
            <a:r>
              <a:rPr lang="en-US" sz="7405">
                <a:solidFill>
                  <a:srgbClr val="F5F5FF"/>
                </a:solidFill>
                <a:latin typeface="Garet Bold"/>
              </a:rPr>
              <a:t>/@&amp;*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3838851" y="9877114"/>
            <a:ext cx="4287098" cy="342459"/>
            <a:chOff x="0" y="0"/>
            <a:chExt cx="5716131" cy="45661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9552"/>
              <a:ext cx="3999983" cy="38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04"/>
                </a:lnSpc>
              </a:pPr>
              <a:r>
                <a:rPr lang="en-US" sz="1788">
                  <a:solidFill>
                    <a:srgbClr val="FFFFFF"/>
                  </a:solidFill>
                  <a:latin typeface="Canva Sans"/>
                </a:rPr>
                <a:t>Designed and presented by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3999983" y="-66675"/>
              <a:ext cx="1716147" cy="52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0"/>
                </a:lnSpc>
              </a:pPr>
              <a:r>
                <a:rPr lang="en-US" sz="2264">
                  <a:solidFill>
                    <a:srgbClr val="FFFFFF"/>
                  </a:solidFill>
                  <a:latin typeface="Yellowtail"/>
                </a:rPr>
                <a:t>Carin Samer</a:t>
              </a:r>
            </a:p>
          </p:txBody>
        </p:sp>
      </p:grpSp>
    </p:spTree>
  </p:cSld>
  <p:clrMapOvr>
    <a:masterClrMapping/>
  </p:clrMapOvr>
  <p:transition spd="slow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2B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224479" y="3105184"/>
            <a:ext cx="3990091" cy="480733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868162" y="1019175"/>
            <a:ext cx="14551676" cy="1007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F5F5FF"/>
                </a:solidFill>
                <a:latin typeface="Cocomat Pro Bold"/>
              </a:rPr>
              <a:t>How Computer Understands </a:t>
            </a:r>
            <a:r>
              <a:rPr lang="en-US" sz="6500">
                <a:solidFill>
                  <a:srgbClr val="E3A72F"/>
                </a:solidFill>
                <a:latin typeface="Cocomat Pro Bold"/>
              </a:rPr>
              <a:t>Data?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361160"/>
            <a:ext cx="5889500" cy="4604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9"/>
              </a:lnSpc>
            </a:pPr>
            <a:r>
              <a:rPr lang="en-US" sz="7405">
                <a:solidFill>
                  <a:srgbClr val="F5F5FF"/>
                </a:solidFill>
                <a:latin typeface="Garet Bold"/>
              </a:rPr>
              <a:t>ABC</a:t>
            </a:r>
          </a:p>
          <a:p>
            <a:pPr algn="ctr">
              <a:lnSpc>
                <a:spcPts val="9109"/>
              </a:lnSpc>
            </a:pPr>
            <a:r>
              <a:rPr lang="en-US" sz="7405">
                <a:solidFill>
                  <a:srgbClr val="F5F5FF"/>
                </a:solidFill>
                <a:cs typeface="Garet Bold"/>
              </a:rPr>
              <a:t>أ ب ج</a:t>
            </a:r>
          </a:p>
          <a:p>
            <a:pPr algn="ctr">
              <a:lnSpc>
                <a:spcPts val="9109"/>
              </a:lnSpc>
            </a:pPr>
            <a:r>
              <a:rPr lang="en-US" sz="7405">
                <a:solidFill>
                  <a:srgbClr val="F5F5FF"/>
                </a:solidFill>
                <a:latin typeface="Garet Bold"/>
              </a:rPr>
              <a:t>1234</a:t>
            </a:r>
          </a:p>
          <a:p>
            <a:pPr algn="ctr" marL="0" indent="0" lvl="1">
              <a:lnSpc>
                <a:spcPts val="9109"/>
              </a:lnSpc>
            </a:pPr>
            <a:r>
              <a:rPr lang="en-US" sz="7405">
                <a:solidFill>
                  <a:srgbClr val="F5F5FF"/>
                </a:solidFill>
                <a:latin typeface="Garet Bold"/>
              </a:rPr>
              <a:t>/@&amp;*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2831763"/>
            <a:ext cx="5889500" cy="1144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910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145945" y="4785619"/>
            <a:ext cx="5889500" cy="1144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9109"/>
              </a:lnSpc>
            </a:pPr>
            <a:r>
              <a:rPr lang="en-US" sz="7405">
                <a:solidFill>
                  <a:srgbClr val="F5F5FF"/>
                </a:solidFill>
                <a:latin typeface="Garet Bold"/>
              </a:rPr>
              <a:t>ASCII Code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DAF78IUYj7g</dc:identifier>
  <dcterms:modified xsi:type="dcterms:W3CDTF">2011-08-01T06:04:30Z</dcterms:modified>
  <cp:revision>1</cp:revision>
  <dc:title>C++ Introductory Course (First Session)</dc:title>
</cp:coreProperties>
</file>

<file path=docProps/thumbnail.jpeg>
</file>